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66"/>
    <a:srgbClr val="FEFEFE"/>
    <a:srgbClr val="E8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44CD1-5815-4F94-A17D-2B6D288E2E93}" v="22" dt="2025-11-24T19:42:05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150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6DCA2-6173-45E5-8D7D-2A265A86905A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6E18E-7DAC-4EF1-BF6E-D1DA09287C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77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E18E-7DAC-4EF1-BF6E-D1DA09287C1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30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3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4510088"/>
            <a:ext cx="67647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0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8" name="Bilde 7" descr="Et bilde som inneholder tekst, Font, logo, Grafikk&#10;&#10;KI-generert innhold kan være feil.">
            <a:extLst>
              <a:ext uri="{FF2B5EF4-FFF2-40B4-BE49-F238E27FC236}">
                <a16:creationId xmlns:a16="http://schemas.microsoft.com/office/drawing/2014/main" id="{DB5E6B46-52EE-49D6-0CAC-CB92BD053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692150"/>
            <a:ext cx="3203789" cy="100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2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825625"/>
            <a:ext cx="5432426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32425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5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825624"/>
            <a:ext cx="3564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000" y="1825624"/>
            <a:ext cx="35676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00A64249-5071-B541-20C8-E170BC93E8F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625" y="1825624"/>
            <a:ext cx="3564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91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5314"/>
            <a:ext cx="10042207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4" y="1585913"/>
            <a:ext cx="54492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4" y="2505075"/>
            <a:ext cx="5449255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5913"/>
            <a:ext cx="543242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32425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17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3087"/>
            <a:ext cx="10042207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3" y="1585913"/>
            <a:ext cx="356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3" y="2505075"/>
            <a:ext cx="3564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3999" y="1585913"/>
            <a:ext cx="356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3999" y="2505075"/>
            <a:ext cx="3564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39986E38-5CED-47DE-4558-6D8758A16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625" y="1585913"/>
            <a:ext cx="356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5EDD9B25-7916-9881-E120-2EB5A00198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0625" y="2505075"/>
            <a:ext cx="3564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95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strejustert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5576888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644" y="1825625"/>
            <a:ext cx="5536349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39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6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0" y="584200"/>
            <a:ext cx="8778240" cy="83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22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9152831" y="4303059"/>
            <a:ext cx="2596256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584200"/>
            <a:ext cx="10005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40125"/>
            <a:ext cx="100054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989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76263"/>
            <a:ext cx="10005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32188"/>
            <a:ext cx="100054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13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39E85-452C-4533-42B0-301794FC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3660"/>
            <a:ext cx="4329112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3660"/>
            <a:ext cx="6421437" cy="5582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893FE3-2BB1-1F01-8252-F452C579C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464847"/>
            <a:ext cx="4329111" cy="370100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B938CF-A05C-F0DE-CBB7-B1750E62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0BAABA-7A2C-ED57-DF7E-DD9AF3FE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CA2592-B740-46F9-092D-E90BF0A9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5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ly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4" y="3778250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DFDC3D-3D92-9BA2-D829-691F6D88A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762000"/>
            <a:ext cx="7772400" cy="4533900"/>
          </a:xfrm>
          <a:prstGeom prst="rect">
            <a:avLst/>
          </a:prstGeom>
        </p:spPr>
      </p:pic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A5A0BAC7-815F-B3CA-CD42-46CDF70AD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449533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3" name="Bilde 2" descr="Et bilde som inneholder tekst, Font, logo, Grafikk&#10;&#10;KI-generert innhold kan være feil.">
            <a:extLst>
              <a:ext uri="{FF2B5EF4-FFF2-40B4-BE49-F238E27FC236}">
                <a16:creationId xmlns:a16="http://schemas.microsoft.com/office/drawing/2014/main" id="{4B882A99-717E-ED7A-364A-F6F25F5066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5939" y="5544214"/>
            <a:ext cx="2288198" cy="71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044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2465387"/>
            <a:ext cx="6565898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6565898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D6DDBD0-3534-8665-B6ED-618480C5E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4396" y="0"/>
            <a:ext cx="5637604" cy="6858000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89170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2465387"/>
            <a:ext cx="6421435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0" y="584200"/>
            <a:ext cx="5446392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ABB3034-118D-6C5E-C786-98B4CED7CD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7607" cy="6858000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23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3660"/>
            <a:ext cx="4606794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464846"/>
            <a:ext cx="46080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B8F34FC-947B-80D1-5805-282CEECB6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43563" y="584200"/>
            <a:ext cx="5961062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39293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989" y="602514"/>
            <a:ext cx="3641593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7988" y="2483701"/>
            <a:ext cx="46080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64FD6E0-7B3B-085F-D094-2998F94DA0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6012" y="584200"/>
            <a:ext cx="5961062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09027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ående bilde med tekst høy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583660"/>
            <a:ext cx="5507183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4" y="2464846"/>
            <a:ext cx="55044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99CDB5B-73A8-A218-2A3C-9EC926620E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9252" y="583660"/>
            <a:ext cx="4657460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63238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ående 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89" y="602514"/>
            <a:ext cx="4537993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1588" y="2483701"/>
            <a:ext cx="55044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E3E89B9-3E50-7934-94F1-1E34CBB3E4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012" y="583660"/>
            <a:ext cx="4657460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52826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i element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5313"/>
            <a:ext cx="4587940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476500"/>
            <a:ext cx="45900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C2CACEB4-62C9-B616-D7B8-6A2C814587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05817" y="1517714"/>
            <a:ext cx="5449101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7" name="Grafikk 7">
            <a:extLst>
              <a:ext uri="{FF2B5EF4-FFF2-40B4-BE49-F238E27FC236}">
                <a16:creationId xmlns:a16="http://schemas.microsoft.com/office/drawing/2014/main" id="{E305F6C0-F1BE-ACAC-1B11-2AC4DE574986}"/>
              </a:ext>
            </a:extLst>
          </p:cNvPr>
          <p:cNvSpPr>
            <a:spLocks noChangeAspect="1"/>
          </p:cNvSpPr>
          <p:nvPr/>
        </p:nvSpPr>
        <p:spPr>
          <a:xfrm>
            <a:off x="6344080" y="5133370"/>
            <a:ext cx="1083234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383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i element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625" y="595313"/>
            <a:ext cx="3614957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4625" y="2476500"/>
            <a:ext cx="45900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BCC8EA5A-A5FF-E4F5-E2F5-0C3942E4F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5" y="1517714"/>
            <a:ext cx="5449101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9" name="Grafikk 7">
            <a:extLst>
              <a:ext uri="{FF2B5EF4-FFF2-40B4-BE49-F238E27FC236}">
                <a16:creationId xmlns:a16="http://schemas.microsoft.com/office/drawing/2014/main" id="{BDBA958D-EDF6-5AC1-C2AE-86C3F8021CB8}"/>
              </a:ext>
            </a:extLst>
          </p:cNvPr>
          <p:cNvSpPr>
            <a:spLocks noChangeAspect="1"/>
          </p:cNvSpPr>
          <p:nvPr/>
        </p:nvSpPr>
        <p:spPr>
          <a:xfrm>
            <a:off x="1325638" y="5133370"/>
            <a:ext cx="1083234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93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merert list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241793"/>
            <a:ext cx="11020894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929" y="404813"/>
            <a:ext cx="538141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/>
        </p:nvCxnSpPr>
        <p:spPr>
          <a:xfrm>
            <a:off x="587375" y="2185319"/>
            <a:ext cx="11017250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6" y="2393950"/>
            <a:ext cx="11017250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185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merert list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08" y="1241793"/>
            <a:ext cx="11020117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929" y="404813"/>
            <a:ext cx="538141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/>
        </p:nvCxnSpPr>
        <p:spPr>
          <a:xfrm>
            <a:off x="587375" y="2185319"/>
            <a:ext cx="11017250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462" y="2393950"/>
            <a:ext cx="11020163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7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ørk">
    <p:bg>
      <p:bgPr>
        <a:solidFill>
          <a:schemeClr val="bg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4" y="3778250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0F7C4F8-0878-A63F-E436-0E6861275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762000"/>
            <a:ext cx="7772400" cy="45339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D8C9CE7-BC9D-EA18-A5E2-02ADC7300E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449533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3" name="Bilde 2" descr="Et bilde som inneholder tekst, Font, logo, Grafikk&#10;&#10;KI-generert innhold kan være feil.">
            <a:extLst>
              <a:ext uri="{FF2B5EF4-FFF2-40B4-BE49-F238E27FC236}">
                <a16:creationId xmlns:a16="http://schemas.microsoft.com/office/drawing/2014/main" id="{9D3847B7-753C-4307-89F3-6B7D255390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10928" y="5544214"/>
            <a:ext cx="2288198" cy="716225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52312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ntre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84200"/>
            <a:ext cx="11017250" cy="55816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200473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ntrer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87380"/>
            <a:ext cx="11017250" cy="55784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11617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1C497F5-D031-BCC1-E712-79A4A83F40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90480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280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68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02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ørsmå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7984770" y="0"/>
            <a:ext cx="4207230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rgbClr val="2C3C7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423756"/>
            <a:ext cx="6549558" cy="4010487"/>
          </a:xfrm>
        </p:spPr>
        <p:txBody>
          <a:bodyPr anchor="ctr"/>
          <a:lstStyle/>
          <a:p>
            <a:r>
              <a:rPr lang="nb-NO" dirty="0"/>
              <a:t>Klikk for å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/>
        </p:nvGrpSpPr>
        <p:grpSpPr>
          <a:xfrm>
            <a:off x="9438178" y="1895445"/>
            <a:ext cx="1910915" cy="3069869"/>
            <a:chOff x="9438178" y="1895445"/>
            <a:chExt cx="1910915" cy="3069869"/>
          </a:xfrm>
          <a:solidFill>
            <a:schemeClr val="accent3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5940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ørsmål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7984770" y="0"/>
            <a:ext cx="4207230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chemeClr val="tx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423756"/>
            <a:ext cx="6549558" cy="4010487"/>
          </a:xfrm>
        </p:spPr>
        <p:txBody>
          <a:bodyPr anchor="ctr"/>
          <a:lstStyle/>
          <a:p>
            <a:r>
              <a:rPr lang="nb-NO" dirty="0"/>
              <a:t>Klikk for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/>
        </p:nvGrpSpPr>
        <p:grpSpPr>
          <a:xfrm>
            <a:off x="9438178" y="1895445"/>
            <a:ext cx="1910915" cy="3069869"/>
            <a:chOff x="9438178" y="1895445"/>
            <a:chExt cx="1910915" cy="3069869"/>
          </a:xfrm>
          <a:solidFill>
            <a:schemeClr val="accent1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9848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3751" y="584090"/>
            <a:ext cx="7244499" cy="600086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0493" y="1250577"/>
            <a:ext cx="6731014" cy="3631986"/>
          </a:xfrm>
        </p:spPr>
        <p:txBody>
          <a:bodyPr anchor="ctr"/>
          <a:lstStyle>
            <a:lvl1pPr marL="0" indent="0" algn="ctr">
              <a:buNone/>
              <a:defRPr i="1"/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8603" y="5411881"/>
            <a:ext cx="5339647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396475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9666" y="593889"/>
            <a:ext cx="7232669" cy="5991061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5284" y="1250577"/>
            <a:ext cx="6641432" cy="3631986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2688" y="5411881"/>
            <a:ext cx="5339647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88933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4" y="3778250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3F1D88-786C-E5B0-155E-9679642809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449533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7" name="Bilde 6" descr="Et bilde som inneholder tekst, Font, logo, Grafikk&#10;&#10;KI-generert innhold kan være feil.">
            <a:extLst>
              <a:ext uri="{FF2B5EF4-FFF2-40B4-BE49-F238E27FC236}">
                <a16:creationId xmlns:a16="http://schemas.microsoft.com/office/drawing/2014/main" id="{AD69A51C-E8FD-8BEF-FAD9-D1DF0AFDE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5939" y="5544214"/>
            <a:ext cx="2288198" cy="716225"/>
          </a:xfrm>
          <a:prstGeom prst="rect">
            <a:avLst/>
          </a:prstGeom>
          <a:solidFill>
            <a:schemeClr val="accent6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222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n bilde i elemen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2">
            <a:extLst>
              <a:ext uri="{FF2B5EF4-FFF2-40B4-BE49-F238E27FC236}">
                <a16:creationId xmlns:a16="http://schemas.microsoft.com/office/drawing/2014/main" id="{44A09023-76D1-C5AF-2A78-3352C788EE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5407" y="603315"/>
            <a:ext cx="7221187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85060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n bilde i elemen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2E9655E1-C7EA-4EA6-8C8F-59350E41B7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5407" y="603315"/>
            <a:ext cx="7221187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3293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t bilde i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C89A1D5-181E-5E5A-059C-7C9A6966B4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3646" y="593889"/>
            <a:ext cx="9864707" cy="6264111"/>
          </a:xfrm>
          <a:custGeom>
            <a:avLst/>
            <a:gdLst>
              <a:gd name="connsiteX0" fmla="*/ 5891815 w 10162463"/>
              <a:gd name="connsiteY0" fmla="*/ 0 h 6453187"/>
              <a:gd name="connsiteX1" fmla="*/ 9963548 w 10162463"/>
              <a:gd name="connsiteY1" fmla="*/ 0 h 6453187"/>
              <a:gd name="connsiteX2" fmla="*/ 10064156 w 10162463"/>
              <a:gd name="connsiteY2" fmla="*/ 539248 h 6453187"/>
              <a:gd name="connsiteX3" fmla="*/ 10159937 w 10162463"/>
              <a:gd name="connsiteY3" fmla="*/ 2393523 h 6453187"/>
              <a:gd name="connsiteX4" fmla="*/ 10162351 w 10162463"/>
              <a:gd name="connsiteY4" fmla="*/ 3113536 h 6453187"/>
              <a:gd name="connsiteX5" fmla="*/ 10154983 w 10162463"/>
              <a:gd name="connsiteY5" fmla="*/ 3622931 h 6453187"/>
              <a:gd name="connsiteX6" fmla="*/ 9810729 w 10162463"/>
              <a:gd name="connsiteY6" fmla="*/ 5111864 h 6453187"/>
              <a:gd name="connsiteX7" fmla="*/ 9552601 w 10162463"/>
              <a:gd name="connsiteY7" fmla="*/ 5455103 h 6453187"/>
              <a:gd name="connsiteX8" fmla="*/ 7942735 w 10162463"/>
              <a:gd name="connsiteY8" fmla="*/ 6087337 h 6453187"/>
              <a:gd name="connsiteX9" fmla="*/ 4586569 w 10162463"/>
              <a:gd name="connsiteY9" fmla="*/ 6087337 h 6453187"/>
              <a:gd name="connsiteX10" fmla="*/ 1920819 w 10162463"/>
              <a:gd name="connsiteY10" fmla="*/ 6374555 h 6453187"/>
              <a:gd name="connsiteX11" fmla="*/ 1774479 w 10162463"/>
              <a:gd name="connsiteY11" fmla="*/ 6453187 h 6453187"/>
              <a:gd name="connsiteX12" fmla="*/ 76325 w 10162463"/>
              <a:gd name="connsiteY12" fmla="*/ 6453187 h 6453187"/>
              <a:gd name="connsiteX13" fmla="*/ 14969 w 10162463"/>
              <a:gd name="connsiteY13" fmla="*/ 5829972 h 6453187"/>
              <a:gd name="connsiteX14" fmla="*/ 109861 w 10162463"/>
              <a:gd name="connsiteY14" fmla="*/ 3897192 h 6453187"/>
              <a:gd name="connsiteX15" fmla="*/ 629419 w 10162463"/>
              <a:gd name="connsiteY15" fmla="*/ 2181508 h 6453187"/>
              <a:gd name="connsiteX16" fmla="*/ 910793 w 10162463"/>
              <a:gd name="connsiteY16" fmla="*/ 1747315 h 6453187"/>
              <a:gd name="connsiteX17" fmla="*/ 5891815 w 10162463"/>
              <a:gd name="connsiteY17" fmla="*/ 0 h 64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2463" h="6453187">
                <a:moveTo>
                  <a:pt x="5891815" y="0"/>
                </a:moveTo>
                <a:lnTo>
                  <a:pt x="9963548" y="0"/>
                </a:lnTo>
                <a:cubicBezTo>
                  <a:pt x="9998735" y="65548"/>
                  <a:pt x="10028968" y="246949"/>
                  <a:pt x="10064156" y="539248"/>
                </a:cubicBezTo>
                <a:cubicBezTo>
                  <a:pt x="10131864" y="1101996"/>
                  <a:pt x="10156381" y="1527043"/>
                  <a:pt x="10159937" y="2393523"/>
                </a:cubicBezTo>
                <a:cubicBezTo>
                  <a:pt x="10160827" y="2633612"/>
                  <a:pt x="10161716" y="2873574"/>
                  <a:pt x="10162351" y="3113536"/>
                </a:cubicBezTo>
                <a:cubicBezTo>
                  <a:pt x="10162860" y="3278677"/>
                  <a:pt x="10161843" y="3449788"/>
                  <a:pt x="10154983" y="3622931"/>
                </a:cubicBezTo>
                <a:cubicBezTo>
                  <a:pt x="10134278" y="4138805"/>
                  <a:pt x="10060345" y="4671574"/>
                  <a:pt x="9810729" y="5111864"/>
                </a:cubicBezTo>
                <a:cubicBezTo>
                  <a:pt x="9739845" y="5236863"/>
                  <a:pt x="9653210" y="5352588"/>
                  <a:pt x="9552601" y="5455103"/>
                </a:cubicBezTo>
                <a:cubicBezTo>
                  <a:pt x="9183830" y="5830988"/>
                  <a:pt x="8646868" y="6041733"/>
                  <a:pt x="7942735" y="6087337"/>
                </a:cubicBezTo>
                <a:lnTo>
                  <a:pt x="4586569" y="6087337"/>
                </a:lnTo>
                <a:cubicBezTo>
                  <a:pt x="3236227" y="6087337"/>
                  <a:pt x="2349168" y="6182992"/>
                  <a:pt x="1920819" y="6374555"/>
                </a:cubicBezTo>
                <a:cubicBezTo>
                  <a:pt x="1867719" y="6398564"/>
                  <a:pt x="1819066" y="6425113"/>
                  <a:pt x="1774479" y="6453187"/>
                </a:cubicBezTo>
                <a:lnTo>
                  <a:pt x="76325" y="6453187"/>
                </a:lnTo>
                <a:cubicBezTo>
                  <a:pt x="45329" y="6244094"/>
                  <a:pt x="26910" y="6034238"/>
                  <a:pt x="14969" y="5829972"/>
                </a:cubicBezTo>
                <a:cubicBezTo>
                  <a:pt x="-22759" y="5184907"/>
                  <a:pt x="11539" y="4535524"/>
                  <a:pt x="109861" y="3897192"/>
                </a:cubicBezTo>
                <a:cubicBezTo>
                  <a:pt x="200689" y="3307512"/>
                  <a:pt x="348426" y="2711355"/>
                  <a:pt x="629419" y="2181508"/>
                </a:cubicBezTo>
                <a:cubicBezTo>
                  <a:pt x="710211" y="2028943"/>
                  <a:pt x="802944" y="1882349"/>
                  <a:pt x="910793" y="1747315"/>
                </a:cubicBezTo>
                <a:cubicBezTo>
                  <a:pt x="1840916" y="582438"/>
                  <a:pt x="3500960" y="0"/>
                  <a:pt x="5891815" y="0"/>
                </a:cubicBezTo>
                <a:close/>
              </a:path>
            </a:pathLst>
          </a:custGeom>
          <a:pattFill prst="pct90">
            <a:fgClr>
              <a:schemeClr val="bg2"/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8841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26397-94C7-79EB-2B3C-759D2AA8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7" y="584200"/>
            <a:ext cx="10042206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745FC6-C79D-0AC0-2C03-7799BF050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0BE81C-495F-1C1F-4363-D4839C27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BC58B7-537A-E553-51B4-D5AC781E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6AEFF7-8262-8075-5E0D-072714CD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035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2EA8AB0-E505-C195-1F95-F7605A2C2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84199"/>
            <a:ext cx="2879725" cy="55927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D5CAC4-7D9A-E27E-337F-1AFBBD23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375" y="584199"/>
            <a:ext cx="7985124" cy="55927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495D68-3E91-4924-598B-449FC5A8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FFBF5D-5C04-37C2-922F-716616CA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5DB80-19B0-D1FC-E3E4-00490D30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2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alternativ lys">
    <p:bg>
      <p:bgPr>
        <a:solidFill>
          <a:srgbClr val="E8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2"/>
            <a:ext cx="6764711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0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3" name="Bilde 2" descr="Et bilde som inneholder tekst, Font, logo, Grafikk&#10;&#10;KI-generert innhold kan være feil.">
            <a:extLst>
              <a:ext uri="{FF2B5EF4-FFF2-40B4-BE49-F238E27FC236}">
                <a16:creationId xmlns:a16="http://schemas.microsoft.com/office/drawing/2014/main" id="{6AECCE3B-865F-EE4A-42F7-21A3DD0F1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220608"/>
            <a:ext cx="2288198" cy="716225"/>
          </a:xfrm>
          <a:prstGeom prst="rect">
            <a:avLst/>
          </a:prstGeom>
          <a:solidFill>
            <a:srgbClr val="FEFEFE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270943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alternativ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2"/>
            <a:ext cx="6764711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1826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2125475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ed undertitte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3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4510088"/>
            <a:ext cx="67647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2125475" cy="497244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A10355E7-27B9-7890-844E-CBDD332DC8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0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14753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ed undertittel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3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4510088"/>
            <a:ext cx="67647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2125475" cy="497244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92D85D7-26DF-0B63-BE40-D83F2BE86A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1826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06704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88B48-C5EA-2085-8E30-C5FFE23E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61D5E4-4071-DA78-34B0-F5DE5461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FB9F5C3-09B7-E3F0-9942-F99AF0AA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A06EA5B-7BBD-27E0-408F-67A7E74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383960-B8AD-20CD-C63B-935E8322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5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753A823-8725-78E6-DC9A-6852436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512460-BDE5-6B5F-0989-9965EC17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6" y="1825625"/>
            <a:ext cx="11017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B41EBE-6BC3-ECEB-771C-1B5156156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63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6326AB-9E56-CBEE-B642-FF6E410F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8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0152C1-72C4-3A86-2BD1-F8E9401B1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4918" y="6356350"/>
            <a:ext cx="644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8DEE479-3ECE-E2C7-26C1-54BB6240977C}"/>
              </a:ext>
            </a:extLst>
          </p:cNvPr>
          <p:cNvGrpSpPr/>
          <p:nvPr/>
        </p:nvGrpSpPr>
        <p:grpSpPr>
          <a:xfrm>
            <a:off x="10861635" y="584200"/>
            <a:ext cx="742990" cy="815426"/>
            <a:chOff x="11014243" y="428598"/>
            <a:chExt cx="742990" cy="815426"/>
          </a:xfrm>
          <a:solidFill>
            <a:schemeClr val="tx2"/>
          </a:solidFill>
        </p:grpSpPr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5E9ACE94-151F-67D4-F70D-09CEFFD3B2D4}"/>
                </a:ext>
              </a:extLst>
            </p:cNvPr>
            <p:cNvSpPr/>
            <p:nvPr/>
          </p:nvSpPr>
          <p:spPr>
            <a:xfrm>
              <a:off x="11239660" y="591616"/>
              <a:ext cx="366067" cy="509598"/>
            </a:xfrm>
            <a:custGeom>
              <a:avLst/>
              <a:gdLst>
                <a:gd name="connsiteX0" fmla="*/ 45060 w 366067"/>
                <a:gd name="connsiteY0" fmla="*/ 370280 h 509598"/>
                <a:gd name="connsiteX1" fmla="*/ 189751 w 366067"/>
                <a:gd name="connsiteY1" fmla="*/ 454825 h 509598"/>
                <a:gd name="connsiteX2" fmla="*/ 303536 w 366067"/>
                <a:gd name="connsiteY2" fmla="*/ 377210 h 509598"/>
                <a:gd name="connsiteX3" fmla="*/ 180297 w 366067"/>
                <a:gd name="connsiteY3" fmla="*/ 279913 h 509598"/>
                <a:gd name="connsiteX4" fmla="*/ 18522 w 366067"/>
                <a:gd name="connsiteY4" fmla="*/ 131946 h 509598"/>
                <a:gd name="connsiteX5" fmla="*/ 179910 w 366067"/>
                <a:gd name="connsiteY5" fmla="*/ 0 h 509598"/>
                <a:gd name="connsiteX6" fmla="*/ 352577 w 366067"/>
                <a:gd name="connsiteY6" fmla="*/ 94413 h 509598"/>
                <a:gd name="connsiteX7" fmla="*/ 305692 w 366067"/>
                <a:gd name="connsiteY7" fmla="*/ 128675 h 509598"/>
                <a:gd name="connsiteX8" fmla="*/ 179910 w 366067"/>
                <a:gd name="connsiteY8" fmla="*/ 55051 h 509598"/>
                <a:gd name="connsiteX9" fmla="*/ 81054 w 366067"/>
                <a:gd name="connsiteY9" fmla="*/ 131225 h 509598"/>
                <a:gd name="connsiteX10" fmla="*/ 199206 w 366067"/>
                <a:gd name="connsiteY10" fmla="*/ 221979 h 509598"/>
                <a:gd name="connsiteX11" fmla="*/ 366068 w 366067"/>
                <a:gd name="connsiteY11" fmla="*/ 376544 h 509598"/>
                <a:gd name="connsiteX12" fmla="*/ 189751 w 366067"/>
                <a:gd name="connsiteY12" fmla="*/ 509599 h 509598"/>
                <a:gd name="connsiteX13" fmla="*/ 0 w 366067"/>
                <a:gd name="connsiteY13" fmla="*/ 402823 h 509598"/>
                <a:gd name="connsiteX14" fmla="*/ 45060 w 366067"/>
                <a:gd name="connsiteY14" fmla="*/ 370391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067" h="509598">
                  <a:moveTo>
                    <a:pt x="45060" y="370280"/>
                  </a:moveTo>
                  <a:cubicBezTo>
                    <a:pt x="70493" y="416184"/>
                    <a:pt x="117047" y="454825"/>
                    <a:pt x="189751" y="454825"/>
                  </a:cubicBezTo>
                  <a:cubicBezTo>
                    <a:pt x="256264" y="454825"/>
                    <a:pt x="303536" y="423113"/>
                    <a:pt x="303536" y="377210"/>
                  </a:cubicBezTo>
                  <a:cubicBezTo>
                    <a:pt x="303536" y="328367"/>
                    <a:pt x="262456" y="307578"/>
                    <a:pt x="180297" y="279913"/>
                  </a:cubicBezTo>
                  <a:cubicBezTo>
                    <a:pt x="88683" y="248923"/>
                    <a:pt x="18522" y="215770"/>
                    <a:pt x="18522" y="131946"/>
                  </a:cubicBezTo>
                  <a:cubicBezTo>
                    <a:pt x="18522" y="43742"/>
                    <a:pt x="102119" y="0"/>
                    <a:pt x="179910" y="0"/>
                  </a:cubicBezTo>
                  <a:cubicBezTo>
                    <a:pt x="275117" y="0"/>
                    <a:pt x="328582" y="53554"/>
                    <a:pt x="352577" y="94413"/>
                  </a:cubicBezTo>
                  <a:lnTo>
                    <a:pt x="305692" y="128675"/>
                  </a:lnTo>
                  <a:cubicBezTo>
                    <a:pt x="287170" y="99126"/>
                    <a:pt x="248247" y="55051"/>
                    <a:pt x="179910" y="55051"/>
                  </a:cubicBezTo>
                  <a:cubicBezTo>
                    <a:pt x="128270" y="55051"/>
                    <a:pt x="81054" y="80553"/>
                    <a:pt x="81054" y="131225"/>
                  </a:cubicBezTo>
                  <a:cubicBezTo>
                    <a:pt x="81054" y="181897"/>
                    <a:pt x="124289" y="196477"/>
                    <a:pt x="199206" y="221979"/>
                  </a:cubicBezTo>
                  <a:cubicBezTo>
                    <a:pt x="291870" y="253691"/>
                    <a:pt x="366068" y="286843"/>
                    <a:pt x="366068" y="376544"/>
                  </a:cubicBezTo>
                  <a:cubicBezTo>
                    <a:pt x="366068" y="454159"/>
                    <a:pt x="291538" y="509599"/>
                    <a:pt x="189751" y="509599"/>
                  </a:cubicBezTo>
                  <a:cubicBezTo>
                    <a:pt x="95263" y="509599"/>
                    <a:pt x="27644" y="461477"/>
                    <a:pt x="0" y="402823"/>
                  </a:cubicBezTo>
                  <a:lnTo>
                    <a:pt x="45060" y="370391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>
                <a:solidFill>
                  <a:schemeClr val="tx2"/>
                </a:solidFill>
              </a:endParaRP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E9069C5B-E909-8D26-FBCA-D6ECCF404536}"/>
                </a:ext>
              </a:extLst>
            </p:cNvPr>
            <p:cNvSpPr/>
            <p:nvPr/>
          </p:nvSpPr>
          <p:spPr>
            <a:xfrm>
              <a:off x="11014243" y="428598"/>
              <a:ext cx="742990" cy="815426"/>
            </a:xfrm>
            <a:custGeom>
              <a:avLst/>
              <a:gdLst>
                <a:gd name="connsiteX0" fmla="*/ 557648 w 742990"/>
                <a:gd name="connsiteY0" fmla="*/ 780835 h 815426"/>
                <a:gd name="connsiteX1" fmla="*/ 243718 w 742990"/>
                <a:gd name="connsiteY1" fmla="*/ 32403 h 815426"/>
                <a:gd name="connsiteX2" fmla="*/ 741318 w 742990"/>
                <a:gd name="connsiteY2" fmla="*/ 187800 h 815426"/>
                <a:gd name="connsiteX3" fmla="*/ 737061 w 742990"/>
                <a:gd name="connsiteY3" fmla="*/ 204321 h 815426"/>
                <a:gd name="connsiteX4" fmla="*/ 721524 w 742990"/>
                <a:gd name="connsiteY4" fmla="*/ 201438 h 815426"/>
                <a:gd name="connsiteX5" fmla="*/ 192410 w 742990"/>
                <a:gd name="connsiteY5" fmla="*/ 149824 h 815426"/>
                <a:gd name="connsiteX6" fmla="*/ 548747 w 742990"/>
                <a:gd name="connsiteY6" fmla="*/ 757495 h 815426"/>
                <a:gd name="connsiteX7" fmla="*/ 557648 w 742990"/>
                <a:gd name="connsiteY7" fmla="*/ 780835 h 815426"/>
                <a:gd name="connsiteX8" fmla="*/ 557648 w 742990"/>
                <a:gd name="connsiteY8" fmla="*/ 780835 h 81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90" h="815426">
                  <a:moveTo>
                    <a:pt x="557648" y="780835"/>
                  </a:moveTo>
                  <a:cubicBezTo>
                    <a:pt x="60159" y="979862"/>
                    <a:pt x="-237019" y="265249"/>
                    <a:pt x="243718" y="32403"/>
                  </a:cubicBezTo>
                  <a:cubicBezTo>
                    <a:pt x="419260" y="-44214"/>
                    <a:pt x="646497" y="17989"/>
                    <a:pt x="741318" y="187800"/>
                  </a:cubicBezTo>
                  <a:cubicBezTo>
                    <a:pt x="744690" y="193566"/>
                    <a:pt x="742811" y="200939"/>
                    <a:pt x="737061" y="204321"/>
                  </a:cubicBezTo>
                  <a:cubicBezTo>
                    <a:pt x="731863" y="207425"/>
                    <a:pt x="725174" y="205984"/>
                    <a:pt x="721524" y="201438"/>
                  </a:cubicBezTo>
                  <a:cubicBezTo>
                    <a:pt x="593918" y="36672"/>
                    <a:pt x="343293" y="11558"/>
                    <a:pt x="192410" y="149824"/>
                  </a:cubicBezTo>
                  <a:cubicBezTo>
                    <a:pt x="-97802" y="409336"/>
                    <a:pt x="180854" y="870924"/>
                    <a:pt x="548747" y="757495"/>
                  </a:cubicBezTo>
                  <a:cubicBezTo>
                    <a:pt x="563177" y="752450"/>
                    <a:pt x="571470" y="774903"/>
                    <a:pt x="557648" y="780835"/>
                  </a:cubicBezTo>
                  <a:lnTo>
                    <a:pt x="557648" y="780835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>
                <a:solidFill>
                  <a:schemeClr val="tx2"/>
                </a:solidFill>
              </a:endParaRPr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8717132-505D-297A-C9B2-AB0C60A4CC74}"/>
                </a:ext>
              </a:extLst>
            </p:cNvPr>
            <p:cNvSpPr/>
            <p:nvPr/>
          </p:nvSpPr>
          <p:spPr>
            <a:xfrm>
              <a:off x="11638791" y="1124943"/>
              <a:ext cx="45779" cy="45903"/>
            </a:xfrm>
            <a:custGeom>
              <a:avLst/>
              <a:gdLst>
                <a:gd name="connsiteX0" fmla="*/ 45779 w 45779"/>
                <a:gd name="connsiteY0" fmla="*/ 22952 h 45903"/>
                <a:gd name="connsiteX1" fmla="*/ 22890 w 45779"/>
                <a:gd name="connsiteY1" fmla="*/ 45904 h 45903"/>
                <a:gd name="connsiteX2" fmla="*/ 0 w 45779"/>
                <a:gd name="connsiteY2" fmla="*/ 22952 h 45903"/>
                <a:gd name="connsiteX3" fmla="*/ 22890 w 45779"/>
                <a:gd name="connsiteY3" fmla="*/ 0 h 45903"/>
                <a:gd name="connsiteX4" fmla="*/ 45779 w 45779"/>
                <a:gd name="connsiteY4" fmla="*/ 22952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79" h="45903">
                  <a:moveTo>
                    <a:pt x="45779" y="22952"/>
                  </a:moveTo>
                  <a:cubicBezTo>
                    <a:pt x="45779" y="35628"/>
                    <a:pt x="35531" y="45904"/>
                    <a:pt x="22890" y="45904"/>
                  </a:cubicBezTo>
                  <a:cubicBezTo>
                    <a:pt x="10248" y="45904"/>
                    <a:pt x="0" y="35628"/>
                    <a:pt x="0" y="22952"/>
                  </a:cubicBezTo>
                  <a:cubicBezTo>
                    <a:pt x="0" y="10276"/>
                    <a:pt x="10248" y="0"/>
                    <a:pt x="22890" y="0"/>
                  </a:cubicBezTo>
                  <a:cubicBezTo>
                    <a:pt x="35531" y="0"/>
                    <a:pt x="45779" y="10276"/>
                    <a:pt x="45779" y="22952"/>
                  </a:cubicBez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2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4" r:id="rId5"/>
    <p:sldLayoutId id="2147483665" r:id="rId6"/>
    <p:sldLayoutId id="2147483662" r:id="rId7"/>
    <p:sldLayoutId id="2147483663" r:id="rId8"/>
    <p:sldLayoutId id="2147483650" r:id="rId9"/>
    <p:sldLayoutId id="2147483652" r:id="rId10"/>
    <p:sldLayoutId id="2147483660" r:id="rId11"/>
    <p:sldLayoutId id="2147483653" r:id="rId12"/>
    <p:sldLayoutId id="2147483661" r:id="rId13"/>
    <p:sldLayoutId id="2147483669" r:id="rId14"/>
    <p:sldLayoutId id="2147483654" r:id="rId15"/>
    <p:sldLayoutId id="2147483670" r:id="rId16"/>
    <p:sldLayoutId id="2147483651" r:id="rId17"/>
    <p:sldLayoutId id="2147483674" r:id="rId18"/>
    <p:sldLayoutId id="2147483656" r:id="rId19"/>
    <p:sldLayoutId id="2147483672" r:id="rId20"/>
    <p:sldLayoutId id="2147483673" r:id="rId21"/>
    <p:sldLayoutId id="2147483657" r:id="rId22"/>
    <p:sldLayoutId id="2147483671" r:id="rId23"/>
    <p:sldLayoutId id="2147483692" r:id="rId24"/>
    <p:sldLayoutId id="2147483693" r:id="rId25"/>
    <p:sldLayoutId id="2147483690" r:id="rId26"/>
    <p:sldLayoutId id="2147483691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55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7" r:id="rId39"/>
    <p:sldLayoutId id="2147483686" r:id="rId40"/>
    <p:sldLayoutId id="2147483688" r:id="rId41"/>
    <p:sldLayoutId id="2147483689" r:id="rId42"/>
    <p:sldLayoutId id="2147483658" r:id="rId43"/>
    <p:sldLayoutId id="2147483659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069975" indent="-36988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27163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84350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73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AD4A00-2452-0D9A-D637-D8B2701F1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Hvordan unngå å bli svindlet?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9AB0F22-FC0A-3D0D-BA82-4A83DFCA0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4549277"/>
            <a:ext cx="6764711" cy="1120003"/>
          </a:xfrm>
        </p:spPr>
        <p:txBody>
          <a:bodyPr/>
          <a:lstStyle/>
          <a:p>
            <a:r>
              <a:rPr lang="nb-NO" dirty="0"/>
              <a:t>Black </a:t>
            </a:r>
            <a:r>
              <a:rPr lang="nb-NO" dirty="0" err="1"/>
              <a:t>Week</a:t>
            </a:r>
            <a:r>
              <a:rPr lang="nb-NO" dirty="0"/>
              <a:t> flommer over av mange gode tilbud – hvordan unngå svindelforsøk mot deg?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E9F6C1A8-21D0-E912-436A-513F3AFB7B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502" r="26502"/>
          <a:stretch/>
        </p:blipFill>
        <p:spPr>
          <a:xfrm>
            <a:off x="9483634" y="2882998"/>
            <a:ext cx="2708366" cy="3973175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E8F0F5"/>
            </a:bgClr>
          </a:pattFill>
        </p:spPr>
      </p:pic>
    </p:spTree>
    <p:extLst>
      <p:ext uri="{BB962C8B-B14F-4D97-AF65-F5344CB8AC3E}">
        <p14:creationId xmlns:p14="http://schemas.microsoft.com/office/powerpoint/2010/main" val="34234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564EA-F63D-3D83-5F35-BE293C8C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B588B2-1BFB-760C-ACD3-A00F5479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89" y="602514"/>
            <a:ext cx="4537993" cy="690709"/>
          </a:xfrm>
        </p:spPr>
        <p:txBody>
          <a:bodyPr>
            <a:normAutofit/>
          </a:bodyPr>
          <a:lstStyle/>
          <a:p>
            <a:r>
              <a:rPr lang="nb-NO" dirty="0"/>
              <a:t>Gode betalingsvaner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13DC26-ACD2-C75C-0511-7D54D2C2A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5006" y="1854925"/>
            <a:ext cx="6893359" cy="46505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Vær trygg på at du samhandler med noen du stoler på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Velg trygge betalingsmåter som Vipps, Apple </a:t>
            </a:r>
            <a:r>
              <a:rPr lang="nb-NO" sz="2600" dirty="0" err="1">
                <a:solidFill>
                  <a:srgbClr val="273466"/>
                </a:solidFill>
              </a:rPr>
              <a:t>Pay</a:t>
            </a:r>
            <a:r>
              <a:rPr lang="nb-NO" sz="2600" dirty="0">
                <a:solidFill>
                  <a:srgbClr val="273466"/>
                </a:solidFill>
              </a:rPr>
              <a:t>, Google </a:t>
            </a:r>
            <a:r>
              <a:rPr lang="nb-NO" sz="2600" dirty="0" err="1">
                <a:solidFill>
                  <a:srgbClr val="273466"/>
                </a:solidFill>
              </a:rPr>
              <a:t>Pay</a:t>
            </a:r>
            <a:r>
              <a:rPr lang="nb-NO" sz="2600" dirty="0">
                <a:solidFill>
                  <a:srgbClr val="273466"/>
                </a:solidFill>
              </a:rPr>
              <a:t> eller Klarna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Bruk helst </a:t>
            </a:r>
            <a:r>
              <a:rPr lang="nb-NO" sz="2600" b="1" dirty="0">
                <a:solidFill>
                  <a:srgbClr val="273466"/>
                </a:solidFill>
              </a:rPr>
              <a:t>kredittkort</a:t>
            </a:r>
            <a:r>
              <a:rPr lang="nb-NO" sz="2600" dirty="0">
                <a:solidFill>
                  <a:srgbClr val="273466"/>
                </a:solidFill>
              </a:rPr>
              <a:t> eller kort der du må identifisere deg med BankID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Du har utvidede rettigheter og garantier i «kortet»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9BEC422-2772-8A48-1431-2A3438B79F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011" y="1802674"/>
            <a:ext cx="3975988" cy="3879670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865711B-F252-7807-0C4E-EEBDC3C1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17" y="2264228"/>
            <a:ext cx="3609975" cy="259080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BE301F7-6B3D-6102-2D83-088F1841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D893EC2-AA8D-A077-D79F-7DE7691F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778D76E7-4784-0375-8E86-68396DB5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409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E8928-0DDD-8651-E2B3-5677FE84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B91229-3185-A8B7-3CF2-66EB66B0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89" y="602514"/>
            <a:ext cx="4537993" cy="690709"/>
          </a:xfrm>
        </p:spPr>
        <p:txBody>
          <a:bodyPr>
            <a:normAutofit/>
          </a:bodyPr>
          <a:lstStyle/>
          <a:p>
            <a:r>
              <a:rPr lang="nb-NO" dirty="0"/>
              <a:t>Trygge rutiner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C2EFB1-63EB-FAD4-044A-59AC31532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5006" y="1515291"/>
            <a:ext cx="6893359" cy="499019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Ukjent mobilnummer? Bruk nummeropplysningstjenestene for å </a:t>
            </a:r>
            <a:r>
              <a:rPr lang="nb-NO" sz="2600" b="1" dirty="0">
                <a:solidFill>
                  <a:srgbClr val="273466"/>
                </a:solidFill>
              </a:rPr>
              <a:t>Se hvem</a:t>
            </a:r>
            <a:r>
              <a:rPr lang="nb-NO" sz="2600" dirty="0">
                <a:solidFill>
                  <a:srgbClr val="273466"/>
                </a:solidFill>
              </a:rPr>
              <a:t> som eier nummeret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Sjekk ut avsender via andre kanaler – Googlesøk, Facebook og andre sosiale medier</a:t>
            </a:r>
          </a:p>
          <a:p>
            <a:r>
              <a:rPr lang="nb-NO" sz="2600" b="1" dirty="0">
                <a:solidFill>
                  <a:srgbClr val="C00000"/>
                </a:solidFill>
              </a:rPr>
              <a:t>HVIS!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Sperr kort- eller kontoopplysninger umiddelbart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Skift passord umiddelbart da konto er oppe igjen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973C968-2938-E96B-9DD9-B14F547FB2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9634" y="1658983"/>
            <a:ext cx="4297680" cy="4023361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C047792-0DE3-C227-5257-60479F1D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1" y="3078888"/>
            <a:ext cx="3927740" cy="1022849"/>
          </a:xfrm>
          <a:prstGeom prst="rect">
            <a:avLst/>
          </a:prstGeom>
        </p:spPr>
      </p:pic>
      <p:sp>
        <p:nvSpPr>
          <p:cNvPr id="13" name="Plassholder for dato 12">
            <a:extLst>
              <a:ext uri="{FF2B5EF4-FFF2-40B4-BE49-F238E27FC236}">
                <a16:creationId xmlns:a16="http://schemas.microsoft.com/office/drawing/2014/main" id="{15A9C407-AC22-A824-E4F3-08CFDB0C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3A1EDB5B-A32B-3FE8-28DB-E014AF85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55E550E1-024B-9165-7879-55E95DC2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49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D40985-D21A-74C6-494D-92E0CE71C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Lykke til med alle dine innkjøp til jul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6D953D1-555E-F63F-71EA-2C9C8B0D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F3A2FFB-2D12-C6F0-1F0D-B2BA2B1A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62DD390-08BB-3A76-0F6B-612A96EC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12</a:t>
            </a:fld>
            <a:endParaRPr lang="nb-NO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D6A8CFCE-D0CF-E98B-470B-1C84B056A1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776" b="10776"/>
          <a:stretch/>
        </p:blipFill>
        <p:spPr>
          <a:xfrm>
            <a:off x="234950" y="692150"/>
            <a:ext cx="10213975" cy="547370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E8F0F5"/>
            </a:bgClr>
          </a:pattFill>
        </p:spPr>
      </p:pic>
    </p:spTree>
    <p:extLst>
      <p:ext uri="{BB962C8B-B14F-4D97-AF65-F5344CB8AC3E}">
        <p14:creationId xmlns:p14="http://schemas.microsoft.com/office/powerpoint/2010/main" val="426361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2882F8-EF69-5FF0-EA63-2EBF56D9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 skal se på ulike metoder for svindel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54A86E-8FDB-6FCD-59BD-6C763FE0A4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/>
              <a:t>Telenor, ICE og TV2</a:t>
            </a:r>
          </a:p>
          <a:p>
            <a:r>
              <a:rPr lang="nb-NO" sz="3200" dirty="0" err="1"/>
              <a:t>Spoofing</a:t>
            </a:r>
            <a:endParaRPr lang="nb-NO" sz="3200" dirty="0"/>
          </a:p>
          <a:p>
            <a:r>
              <a:rPr lang="nb-NO" sz="3200" dirty="0" err="1"/>
              <a:t>Smishing</a:t>
            </a:r>
            <a:endParaRPr lang="nb-NO" sz="3200" dirty="0"/>
          </a:p>
          <a:p>
            <a:r>
              <a:rPr lang="nb-NO" sz="3200" dirty="0" err="1"/>
              <a:t>Vishing</a:t>
            </a:r>
            <a:endParaRPr lang="nb-NO" sz="3200" dirty="0"/>
          </a:p>
          <a:p>
            <a:r>
              <a:rPr lang="nb-NO" sz="3200" dirty="0"/>
              <a:t>Prompt </a:t>
            </a:r>
            <a:r>
              <a:rPr lang="nb-NO" sz="3200" dirty="0" err="1"/>
              <a:t>injection</a:t>
            </a:r>
            <a:endParaRPr lang="nb-NO" sz="3200" dirty="0"/>
          </a:p>
          <a:p>
            <a:r>
              <a:rPr lang="nb-NO" sz="3200" dirty="0"/>
              <a:t>ID-tyveri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31DA4E4-0820-B7F5-C63A-D133644E9E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13238" y="2792508"/>
            <a:ext cx="1970087" cy="2406458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374B918-5F96-B00C-F979-2C7BAF5783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040880" y="1825624"/>
            <a:ext cx="4563745" cy="4340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 b="1" dirty="0"/>
              <a:t>Telenor</a:t>
            </a:r>
          </a:p>
          <a:p>
            <a:r>
              <a:rPr lang="nb-NO" sz="3200" dirty="0"/>
              <a:t>Gode tilbud?!</a:t>
            </a:r>
          </a:p>
          <a:p>
            <a:r>
              <a:rPr lang="nb-NO" sz="3200" dirty="0"/>
              <a:t>Falske nettbutikker</a:t>
            </a:r>
          </a:p>
          <a:p>
            <a:r>
              <a:rPr lang="nb-NO" sz="3200" dirty="0"/>
              <a:t>Sikker betalingsmåte</a:t>
            </a:r>
          </a:p>
          <a:p>
            <a:r>
              <a:rPr lang="nb-NO" sz="3200" dirty="0"/>
              <a:t>Pakke er på vei – falsk melding</a:t>
            </a:r>
          </a:p>
          <a:p>
            <a:r>
              <a:rPr lang="nb-NO" sz="3200" dirty="0"/>
              <a:t>Opptre sikkert! 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69D1C25C-CF0B-13BB-33D2-D2EE5570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EF27DAE4-2E51-38F8-BE20-844C9DA0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D32E2E52-2A6F-FAED-03FA-2216D811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91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630541A-3DBE-7D5A-44C4-32B2BBC06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306288"/>
            <a:ext cx="6584134" cy="4967512"/>
          </a:xfrm>
        </p:spPr>
        <p:txBody>
          <a:bodyPr>
            <a:normAutofit/>
          </a:bodyPr>
          <a:lstStyle/>
          <a:p>
            <a:r>
              <a:rPr lang="nb-NO" sz="2800" dirty="0"/>
              <a:t>Svindlere ringer </a:t>
            </a:r>
            <a:r>
              <a:rPr lang="nb-NO" sz="2800" b="1" dirty="0"/>
              <a:t>deg</a:t>
            </a:r>
            <a:r>
              <a:rPr lang="nb-NO" sz="2800" dirty="0"/>
              <a:t> og utgir seg for å være fra </a:t>
            </a:r>
            <a:r>
              <a:rPr lang="nb-NO" sz="2800" dirty="0" err="1"/>
              <a:t>PayPal</a:t>
            </a:r>
            <a:r>
              <a:rPr lang="nb-NO" sz="2800" dirty="0"/>
              <a:t> eller andre kjente selskaper</a:t>
            </a:r>
          </a:p>
          <a:p>
            <a:r>
              <a:rPr lang="nb-NO" sz="2800" dirty="0" err="1"/>
              <a:t>Spoofet</a:t>
            </a:r>
            <a:r>
              <a:rPr lang="nb-NO" sz="2800" dirty="0"/>
              <a:t> nummer = et telefonnummer som er blitt </a:t>
            </a:r>
            <a:r>
              <a:rPr lang="nb-NO" sz="2800" b="1" dirty="0"/>
              <a:t>forfalsket</a:t>
            </a:r>
            <a:r>
              <a:rPr lang="nb-NO" sz="2800" dirty="0"/>
              <a:t> slik at samtalen ser ut til å komme fra en pålitelig kilde</a:t>
            </a:r>
          </a:p>
          <a:p>
            <a:r>
              <a:rPr lang="nb-NO" sz="2800" dirty="0"/>
              <a:t>Millioner av anrop daglig fra svindlere som brukte </a:t>
            </a:r>
            <a:r>
              <a:rPr lang="nb-NO" sz="2800" dirty="0" err="1"/>
              <a:t>spoofede</a:t>
            </a:r>
            <a:r>
              <a:rPr lang="nb-NO" sz="2800" dirty="0"/>
              <a:t> nummer fra Nederland, Irland og Romania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C99E509-AF7E-D2D2-6ECF-E9A99ACA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2717528" cy="722086"/>
          </a:xfrm>
        </p:spPr>
        <p:txBody>
          <a:bodyPr/>
          <a:lstStyle/>
          <a:p>
            <a:r>
              <a:rPr lang="nb-NO" dirty="0" err="1"/>
              <a:t>Spoofing</a:t>
            </a:r>
            <a:endParaRPr lang="nb-NO" dirty="0"/>
          </a:p>
        </p:txBody>
      </p:sp>
      <p:pic>
        <p:nvPicPr>
          <p:cNvPr id="13" name="Plassholder for bilde 5">
            <a:extLst>
              <a:ext uri="{FF2B5EF4-FFF2-40B4-BE49-F238E27FC236}">
                <a16:creationId xmlns:a16="http://schemas.microsoft.com/office/drawing/2014/main" id="{361D3D9E-374F-93A2-E3E6-B31E248A82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772" b="7772"/>
          <a:stretch/>
        </p:blipFill>
        <p:spPr>
          <a:xfrm>
            <a:off x="6096000" y="1882867"/>
            <a:ext cx="5785986" cy="3814354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FFFFFF"/>
            </a:bgClr>
          </a:pattFill>
        </p:spPr>
      </p:pic>
    </p:spTree>
    <p:extLst>
      <p:ext uri="{BB962C8B-B14F-4D97-AF65-F5344CB8AC3E}">
        <p14:creationId xmlns:p14="http://schemas.microsoft.com/office/powerpoint/2010/main" val="393143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8604-B7EF-5D9B-A1C3-1E9F425D7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17497FE-B4D5-73FF-DB34-AC4241D3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2717528" cy="722086"/>
          </a:xfrm>
        </p:spPr>
        <p:txBody>
          <a:bodyPr/>
          <a:lstStyle/>
          <a:p>
            <a:r>
              <a:rPr lang="nb-NO" dirty="0" err="1"/>
              <a:t>Smishing</a:t>
            </a:r>
            <a:endParaRPr lang="nb-NO" dirty="0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C9B89461-A653-0CDB-7D9C-17DCE5250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396" y="-143691"/>
            <a:ext cx="5637604" cy="68580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8" name="Plassholder for innhold 17">
            <a:extLst>
              <a:ext uri="{FF2B5EF4-FFF2-40B4-BE49-F238E27FC236}">
                <a16:creationId xmlns:a16="http://schemas.microsoft.com/office/drawing/2014/main" id="{ECEC4964-1E92-0EA2-887D-BBBCAEE71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0378" y="2377441"/>
            <a:ext cx="4140502" cy="2942771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108B437-A249-C792-039C-D411A28B64AF}"/>
              </a:ext>
            </a:extLst>
          </p:cNvPr>
          <p:cNvSpPr txBox="1"/>
          <p:nvPr/>
        </p:nvSpPr>
        <p:spPr>
          <a:xfrm>
            <a:off x="469809" y="1306287"/>
            <a:ext cx="7015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2"/>
                </a:solidFill>
              </a:rPr>
              <a:t>Svindleren ber deg ringe til et mobilnummer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2"/>
                </a:solidFill>
              </a:rPr>
              <a:t>Du blir møtt av en svært overbevisende «kundebehandler» som forsøker å lure til seg informasjon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2"/>
                </a:solidFill>
              </a:rPr>
              <a:t>Du gjerne melding fra bank eller en offentlig instans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2"/>
                </a:solidFill>
              </a:rPr>
              <a:t>Stadig opp nye svindelmetoder vi må være bevisste på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i="1" dirty="0">
                <a:solidFill>
                  <a:srgbClr val="FF0000"/>
                </a:solidFill>
              </a:rPr>
              <a:t>HUSK! Offentlige instanser eller banker ber deg </a:t>
            </a:r>
            <a:r>
              <a:rPr lang="nb-NO" sz="2800" b="1" i="1" dirty="0">
                <a:solidFill>
                  <a:srgbClr val="FF0000"/>
                </a:solidFill>
              </a:rPr>
              <a:t>aldri</a:t>
            </a:r>
            <a:r>
              <a:rPr lang="nb-NO" sz="2800" i="1" dirty="0">
                <a:solidFill>
                  <a:srgbClr val="FF0000"/>
                </a:solidFill>
              </a:rPr>
              <a:t> ringe til et mobilnummer</a:t>
            </a:r>
          </a:p>
        </p:txBody>
      </p:sp>
    </p:spTree>
    <p:extLst>
      <p:ext uri="{BB962C8B-B14F-4D97-AF65-F5344CB8AC3E}">
        <p14:creationId xmlns:p14="http://schemas.microsoft.com/office/powerpoint/2010/main" val="355866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D08CB-89AB-A5EF-FAED-710FFA9B6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10F4724-0721-2E5E-81CE-13C00305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2717528" cy="722086"/>
          </a:xfrm>
        </p:spPr>
        <p:txBody>
          <a:bodyPr/>
          <a:lstStyle/>
          <a:p>
            <a:r>
              <a:rPr lang="nb-NO" dirty="0" err="1"/>
              <a:t>Vishing</a:t>
            </a:r>
            <a:endParaRPr lang="nb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1653AB51-26F2-1941-E8AF-788F6617D97A}"/>
              </a:ext>
            </a:extLst>
          </p:cNvPr>
          <p:cNvSpPr txBox="1"/>
          <p:nvPr/>
        </p:nvSpPr>
        <p:spPr>
          <a:xfrm>
            <a:off x="587375" y="1554481"/>
            <a:ext cx="7015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solidFill>
                  <a:srgbClr val="273466"/>
                </a:solidFill>
              </a:rPr>
              <a:t>Vishing</a:t>
            </a:r>
            <a:r>
              <a:rPr lang="nb-NO" sz="2800" dirty="0">
                <a:solidFill>
                  <a:srgbClr val="273466"/>
                </a:solidFill>
              </a:rPr>
              <a:t> (</a:t>
            </a:r>
            <a:r>
              <a:rPr lang="nb-NO" sz="2800" dirty="0" err="1">
                <a:solidFill>
                  <a:srgbClr val="273466"/>
                </a:solidFill>
              </a:rPr>
              <a:t>voice</a:t>
            </a:r>
            <a:r>
              <a:rPr lang="nb-NO" sz="2800" dirty="0">
                <a:solidFill>
                  <a:srgbClr val="273466"/>
                </a:solidFill>
              </a:rPr>
              <a:t> </a:t>
            </a:r>
            <a:r>
              <a:rPr lang="nb-NO" sz="2800" dirty="0" err="1">
                <a:solidFill>
                  <a:srgbClr val="273466"/>
                </a:solidFill>
              </a:rPr>
              <a:t>phishing</a:t>
            </a:r>
            <a:r>
              <a:rPr lang="nb-NO" sz="2800" dirty="0">
                <a:solidFill>
                  <a:srgbClr val="273466"/>
                </a:solidFill>
              </a:rPr>
              <a:t>) er svindel via telefonsamtaler. Ofte starter det med en SMS (</a:t>
            </a:r>
            <a:r>
              <a:rPr lang="nb-NO" sz="2800" dirty="0" err="1">
                <a:solidFill>
                  <a:srgbClr val="273466"/>
                </a:solidFill>
              </a:rPr>
              <a:t>smishing</a:t>
            </a:r>
            <a:r>
              <a:rPr lang="nb-NO" sz="2800" dirty="0">
                <a:solidFill>
                  <a:srgbClr val="273466"/>
                </a:solidFill>
              </a:rPr>
              <a:t>), før du blir bedt om å ringe tilbake.</a:t>
            </a:r>
          </a:p>
          <a:p>
            <a:endParaRPr lang="nb-NO" sz="2800" dirty="0">
              <a:solidFill>
                <a:srgbClr val="273466"/>
              </a:solidFill>
            </a:endParaRPr>
          </a:p>
          <a:p>
            <a:r>
              <a:rPr lang="nb-NO" sz="2800" b="1" dirty="0">
                <a:solidFill>
                  <a:srgbClr val="273466"/>
                </a:solidFill>
              </a:rPr>
              <a:t>Slik beskytter du deg:</a:t>
            </a:r>
            <a:endParaRPr lang="nb-NO" sz="2800" dirty="0">
              <a:solidFill>
                <a:srgbClr val="27346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273466"/>
                </a:solidFill>
              </a:rPr>
              <a:t>Legg på dersom du blir usikker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273466"/>
                </a:solidFill>
              </a:rPr>
              <a:t>Aldri oppgi sensitiv informasjon på telefon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273466"/>
                </a:solidFill>
              </a:rPr>
              <a:t>Ring alltid opp via offisielt nummer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B02CC0FF-DF99-745C-57F4-162B78CB7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999" t="18572" r="16262" b="800"/>
          <a:stretch>
            <a:fillRect/>
          </a:stretch>
        </p:blipFill>
        <p:spPr>
          <a:xfrm>
            <a:off x="8018918" y="2664823"/>
            <a:ext cx="3698465" cy="3147171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FFFFFF"/>
            </a:bgClr>
          </a:pattFill>
        </p:spPr>
      </p:pic>
    </p:spTree>
    <p:extLst>
      <p:ext uri="{BB962C8B-B14F-4D97-AF65-F5344CB8AC3E}">
        <p14:creationId xmlns:p14="http://schemas.microsoft.com/office/powerpoint/2010/main" val="342610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8719-2119-F052-8F63-0E3CFE4FB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4A668C5-3BF0-B850-35F0-9FC0C412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4611642" cy="722086"/>
          </a:xfrm>
        </p:spPr>
        <p:txBody>
          <a:bodyPr>
            <a:normAutofit/>
          </a:bodyPr>
          <a:lstStyle/>
          <a:p>
            <a:r>
              <a:rPr lang="nb-NO" dirty="0"/>
              <a:t>Prompt </a:t>
            </a:r>
            <a:r>
              <a:rPr lang="nb-NO" dirty="0" err="1"/>
              <a:t>injection</a:t>
            </a:r>
            <a:endParaRPr lang="nb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679B372-2EDB-48FA-DEF4-9FF506BCC102}"/>
              </a:ext>
            </a:extLst>
          </p:cNvPr>
          <p:cNvSpPr txBox="1"/>
          <p:nvPr/>
        </p:nvSpPr>
        <p:spPr>
          <a:xfrm>
            <a:off x="587375" y="1554481"/>
            <a:ext cx="70152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dirty="0">
                <a:solidFill>
                  <a:srgbClr val="273466"/>
                </a:solidFill>
              </a:rPr>
              <a:t>Prompt </a:t>
            </a:r>
            <a:r>
              <a:rPr lang="nb-NO" sz="2600" dirty="0" err="1">
                <a:solidFill>
                  <a:srgbClr val="273466"/>
                </a:solidFill>
              </a:rPr>
              <a:t>injection</a:t>
            </a:r>
            <a:r>
              <a:rPr lang="nb-NO" sz="2600" dirty="0">
                <a:solidFill>
                  <a:srgbClr val="273466"/>
                </a:solidFill>
              </a:rPr>
              <a:t> handler om å manipulere KI-systemer til å dele informasjon eller utføre uønskede handlinger. Dette rammer særlig bedrifter som tar i bruk kunstig intelligens.</a:t>
            </a:r>
          </a:p>
          <a:p>
            <a:endParaRPr lang="nb-NO" sz="2600" dirty="0">
              <a:solidFill>
                <a:srgbClr val="273466"/>
              </a:solidFill>
            </a:endParaRPr>
          </a:p>
          <a:p>
            <a:r>
              <a:rPr lang="nb-NO" sz="2600" b="1" dirty="0">
                <a:solidFill>
                  <a:srgbClr val="273466"/>
                </a:solidFill>
              </a:rPr>
              <a:t>Slik beskytter du deg: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Bruk sikre og oppdaterte KI-løsninger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Ha rutiner for testing og overvåkning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Ikke stol blindt på svar fra KI – verifiser kritisk informasjon</a:t>
            </a:r>
          </a:p>
        </p:txBody>
      </p:sp>
      <p:pic>
        <p:nvPicPr>
          <p:cNvPr id="11" name="Plassholder for bilde 10">
            <a:extLst>
              <a:ext uri="{FF2B5EF4-FFF2-40B4-BE49-F238E27FC236}">
                <a16:creationId xmlns:a16="http://schemas.microsoft.com/office/drawing/2014/main" id="{6F55E504-C268-38F2-F372-FF1A9669A2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67" r="3567"/>
          <a:stretch/>
        </p:blipFill>
        <p:spPr>
          <a:xfrm>
            <a:off x="6479540" y="3304404"/>
            <a:ext cx="4889500" cy="3057525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FFFFFF"/>
            </a:bgClr>
          </a:pattFill>
        </p:spPr>
      </p:pic>
    </p:spTree>
    <p:extLst>
      <p:ext uri="{BB962C8B-B14F-4D97-AF65-F5344CB8AC3E}">
        <p14:creationId xmlns:p14="http://schemas.microsoft.com/office/powerpoint/2010/main" val="327308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DC04E-B483-91EE-144E-03369EFE7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1593234-A64A-05D6-74B9-0081396B8A66}"/>
              </a:ext>
            </a:extLst>
          </p:cNvPr>
          <p:cNvSpPr txBox="1"/>
          <p:nvPr/>
        </p:nvSpPr>
        <p:spPr>
          <a:xfrm>
            <a:off x="4572000" y="1254035"/>
            <a:ext cx="7032626" cy="4572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lvl="0" indent="-355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73466"/>
                </a:solidFill>
              </a:rPr>
              <a:t>Svindlere oppretter mobilabonnement i navnene til personer som allerede er utsatt for ID-tyveri</a:t>
            </a:r>
          </a:p>
          <a:p>
            <a:pPr marL="355600" lvl="0" indent="-355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73466"/>
                </a:solidFill>
              </a:rPr>
              <a:t>Abonnementene brukes til å sende ut SMS-er med falske beskjeder, for eksempel at et kredittkort er sperret</a:t>
            </a:r>
          </a:p>
          <a:p>
            <a:pPr marL="355600" lvl="0" indent="-355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73466"/>
                </a:solidFill>
              </a:rPr>
              <a:t>Mottakeren blir bedt om å ringe et oppgitt nummer for å ordne opp</a:t>
            </a:r>
          </a:p>
          <a:p>
            <a:pPr marL="355600" lvl="0" indent="-355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73466"/>
                </a:solidFill>
              </a:rPr>
              <a:t>Nummeret går til et annet falskt abonnement opprettet med stjålet ID</a:t>
            </a:r>
          </a:p>
          <a:p>
            <a:pPr marL="355600" lvl="0" indent="-355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73466"/>
                </a:solidFill>
              </a:rPr>
              <a:t>Når offeret selv ringer inn, får svindlerne et psykologisk overtak</a:t>
            </a:r>
          </a:p>
          <a:p>
            <a:pPr marL="355600" indent="-355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73466"/>
                </a:solidFill>
              </a:rPr>
              <a:t>Samtalene kan vare i over en time. På den andre enden sitter profesjonelle svindlere som utgir seg for å være fra banken eller et kundesenter. Målet er å få tak i sensitiv informasjon som kontonummer, kortnummer eller BankID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6DA7449-253B-C01F-4605-134EA1CA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84200"/>
            <a:ext cx="4533900" cy="669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nb-NO" dirty="0"/>
              <a:t>ID-tyveri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B0AE776-50CF-EF18-13DD-4D13D3E889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653" y="209006"/>
            <a:ext cx="5446712" cy="6544491"/>
          </a:xfrm>
          <a:solidFill>
            <a:srgbClr val="0070C0"/>
          </a:solidFill>
        </p:spPr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76CD0E9-D443-43F8-9D91-0A28C5B6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1" y="1960686"/>
            <a:ext cx="4033563" cy="261257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0C1DA3A-DD7C-588D-EE90-AD9BD620288B}"/>
              </a:ext>
            </a:extLst>
          </p:cNvPr>
          <p:cNvSpPr txBox="1"/>
          <p:nvPr/>
        </p:nvSpPr>
        <p:spPr>
          <a:xfrm>
            <a:off x="151653" y="4790051"/>
            <a:ext cx="403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Boardingkort kan brukes til hacking og ID-tyveri</a:t>
            </a:r>
          </a:p>
        </p:txBody>
      </p:sp>
    </p:spTree>
    <p:extLst>
      <p:ext uri="{BB962C8B-B14F-4D97-AF65-F5344CB8AC3E}">
        <p14:creationId xmlns:p14="http://schemas.microsoft.com/office/powerpoint/2010/main" val="39283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3AF4E-ACEF-0B31-29F7-E40C09765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41443C3-9EB9-6EA5-8E4C-8591E17D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1"/>
            <a:ext cx="6231436" cy="722086"/>
          </a:xfrm>
        </p:spPr>
        <p:txBody>
          <a:bodyPr>
            <a:normAutofit/>
          </a:bodyPr>
          <a:lstStyle/>
          <a:p>
            <a:r>
              <a:rPr lang="nb-NO" dirty="0"/>
              <a:t>Hvordan sikre deg?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28B0094-2AC8-48B4-7615-C23557D460A0}"/>
              </a:ext>
            </a:extLst>
          </p:cNvPr>
          <p:cNvSpPr txBox="1"/>
          <p:nvPr/>
        </p:nvSpPr>
        <p:spPr>
          <a:xfrm>
            <a:off x="587375" y="1554481"/>
            <a:ext cx="1107775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600" kern="0" dirty="0">
                <a:solidFill>
                  <a:srgbClr val="273466"/>
                </a:solidFill>
              </a:rPr>
              <a:t>Oppgi aldri sensitive opplysninger på SMS, telefon eller e-post</a:t>
            </a:r>
          </a:p>
          <a:p>
            <a:pPr marL="3429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600" kern="0" dirty="0">
                <a:solidFill>
                  <a:srgbClr val="273466"/>
                </a:solidFill>
              </a:rPr>
              <a:t>Stol aldri på meldinger fra banken, NAV, politiet eller Posten som ber om kort- eller BankID-informasjon</a:t>
            </a:r>
          </a:p>
          <a:p>
            <a:pPr marL="3429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600" kern="0" dirty="0">
                <a:solidFill>
                  <a:srgbClr val="273466"/>
                </a:solidFill>
              </a:rPr>
              <a:t>Sett opp flerfaktorautorisering</a:t>
            </a:r>
          </a:p>
          <a:p>
            <a:pPr marL="3429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600" kern="0" dirty="0">
                <a:solidFill>
                  <a:srgbClr val="273466"/>
                </a:solidFill>
              </a:rPr>
              <a:t>Bruk mobilnett framfor åpne </a:t>
            </a:r>
            <a:r>
              <a:rPr lang="nb-NO" sz="2600" kern="0" dirty="0" err="1">
                <a:solidFill>
                  <a:srgbClr val="273466"/>
                </a:solidFill>
              </a:rPr>
              <a:t>WiFi</a:t>
            </a:r>
            <a:r>
              <a:rPr lang="nb-NO" sz="2600" kern="0" dirty="0">
                <a:solidFill>
                  <a:srgbClr val="273466"/>
                </a:solidFill>
              </a:rPr>
              <a:t>-nettverk</a:t>
            </a:r>
          </a:p>
          <a:p>
            <a:pPr marL="3429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600" kern="0" dirty="0">
                <a:solidFill>
                  <a:srgbClr val="273466"/>
                </a:solidFill>
              </a:rPr>
              <a:t>Klikk ikke på lenker fra ukjente avsendere</a:t>
            </a:r>
          </a:p>
          <a:p>
            <a:pPr marL="342900" lvl="1" indent="-3429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nb-NO" sz="2600" kern="0" dirty="0">
                <a:solidFill>
                  <a:srgbClr val="273466"/>
                </a:solidFill>
              </a:rPr>
              <a:t>Dersom du har delt informasjon: </a:t>
            </a:r>
            <a:br>
              <a:rPr lang="nb-NO" sz="2600" kern="0" dirty="0">
                <a:solidFill>
                  <a:srgbClr val="273466"/>
                </a:solidFill>
              </a:rPr>
            </a:br>
            <a:r>
              <a:rPr lang="nb-NO" sz="2600" kern="0" dirty="0">
                <a:solidFill>
                  <a:srgbClr val="273466"/>
                </a:solidFill>
              </a:rPr>
              <a:t>	</a:t>
            </a:r>
            <a:r>
              <a:rPr lang="nb-NO" sz="2600" b="1" kern="0" dirty="0">
                <a:solidFill>
                  <a:srgbClr val="C00000"/>
                </a:solidFill>
              </a:rPr>
              <a:t>Kontakt banken din umiddelbart!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b-NO" sz="2600" kern="0" dirty="0">
                <a:solidFill>
                  <a:srgbClr val="273466"/>
                </a:solidFill>
                <a:effectLst/>
                <a:ea typeface="Times New Roman" panose="02020603050405020304" pitchFamily="18" charset="0"/>
              </a:rPr>
              <a:t>Gjennomgå sikkerheten jevnlig</a:t>
            </a:r>
            <a:endParaRPr lang="nb-NO" sz="2600" dirty="0">
              <a:solidFill>
                <a:srgbClr val="273466"/>
              </a:solidFill>
            </a:endParaRPr>
          </a:p>
        </p:txBody>
      </p:sp>
      <p:pic>
        <p:nvPicPr>
          <p:cNvPr id="5" name="Plassholder for bilde 4" descr="Et bilde som inneholder tekst, Font, skjermbilde, nummer&#10;&#10;KI-generert innhold kan være feil.">
            <a:extLst>
              <a:ext uri="{FF2B5EF4-FFF2-40B4-BE49-F238E27FC236}">
                <a16:creationId xmlns:a16="http://schemas.microsoft.com/office/drawing/2014/main" id="{73CD0AE9-73B4-975D-874B-D482F9EE79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51" b="651"/>
          <a:stretch>
            <a:fillRect/>
          </a:stretch>
        </p:blipFill>
        <p:spPr>
          <a:xfrm>
            <a:off x="6936377" y="4237031"/>
            <a:ext cx="5151120" cy="17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7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416450-8B57-64F4-6CDD-8CB4026D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89" y="602514"/>
            <a:ext cx="4537993" cy="690709"/>
          </a:xfrm>
        </p:spPr>
        <p:txBody>
          <a:bodyPr>
            <a:normAutofit fontScale="90000"/>
          </a:bodyPr>
          <a:lstStyle/>
          <a:p>
            <a:r>
              <a:rPr lang="nb-NO" dirty="0"/>
              <a:t>For godt til å være sant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2BA2FA-22D6-A632-A854-4DD34347F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2629" y="1515291"/>
            <a:ext cx="6893359" cy="465055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La deg ikke lure i hektisk førjulstid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Gode priser kan være svindel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Bruk alltid trygge nettbutikker med .</a:t>
            </a:r>
            <a:r>
              <a:rPr lang="nb-NO" sz="2600" dirty="0" err="1">
                <a:solidFill>
                  <a:srgbClr val="273466"/>
                </a:solidFill>
              </a:rPr>
              <a:t>no</a:t>
            </a:r>
            <a:r>
              <a:rPr lang="nb-NO" sz="2600" dirty="0">
                <a:solidFill>
                  <a:srgbClr val="273466"/>
                </a:solidFill>
              </a:rPr>
              <a:t> bakerst i nettadressen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Kjenner du ikke til nettbutikken fra før og ikke er helt sikkert på at den er seriøs, bør du alltid være kritisk til butikken før du handler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solidFill>
                  <a:srgbClr val="273466"/>
                </a:solidFill>
              </a:rPr>
              <a:t>Lukk heller siden, og søk opp butikken på Google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F48603C9-2FC8-271D-2A47-2F0682C4A1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339" r="8339"/>
          <a:stretch/>
        </p:blipFill>
        <p:spPr>
          <a:xfrm>
            <a:off x="595314" y="1516063"/>
            <a:ext cx="3690574" cy="2938371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FFFFFF"/>
            </a:bgClr>
          </a:pattFill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30CE599-15E1-3B75-4F9D-F72DF954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27.11.2025</a:t>
            </a:r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193AC53-C5D2-17AD-1164-26C81EAB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Hvordan unngå å bli svindlet?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D68FD91-95D9-AB05-E41D-F23E259A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4697844"/>
      </p:ext>
    </p:extLst>
  </p:cSld>
  <p:clrMapOvr>
    <a:masterClrMapping/>
  </p:clrMapOvr>
</p:sld>
</file>

<file path=ppt/theme/theme1.xml><?xml version="1.0" encoding="utf-8"?>
<a:theme xmlns:a="http://schemas.openxmlformats.org/drawingml/2006/main" name="Seniornett 2025">
  <a:themeElements>
    <a:clrScheme name="Seniornett">
      <a:dk1>
        <a:srgbClr val="000000"/>
      </a:dk1>
      <a:lt1>
        <a:srgbClr val="FFFFFF"/>
      </a:lt1>
      <a:dk2>
        <a:srgbClr val="273466"/>
      </a:dk2>
      <a:lt2>
        <a:srgbClr val="E8F0F5"/>
      </a:lt2>
      <a:accent1>
        <a:srgbClr val="2C3C71"/>
      </a:accent1>
      <a:accent2>
        <a:srgbClr val="738BAD"/>
      </a:accent2>
      <a:accent3>
        <a:srgbClr val="BBD9E8"/>
      </a:accent3>
      <a:accent4>
        <a:srgbClr val="FCD5C5"/>
      </a:accent4>
      <a:accent5>
        <a:srgbClr val="A11A41"/>
      </a:accent5>
      <a:accent6>
        <a:srgbClr val="577158"/>
      </a:accent6>
      <a:hlink>
        <a:srgbClr val="467886"/>
      </a:hlink>
      <a:folHlink>
        <a:srgbClr val="96607D"/>
      </a:folHlink>
    </a:clrScheme>
    <a:fontScheme name="Darker Grotesqu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Seniornett Gjøvik" id="{AD65CB02-6059-4C31-89E1-B7C279A3C929}" vid="{C9F937FB-3B62-4E65-AB46-3F63C1088DB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mal Seniornett Gjøvik</Template>
  <TotalTime>172</TotalTime>
  <Words>659</Words>
  <Application>Microsoft Office PowerPoint</Application>
  <PresentationFormat>Widescreen</PresentationFormat>
  <Paragraphs>89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Aptos</vt:lpstr>
      <vt:lpstr>Arial</vt:lpstr>
      <vt:lpstr>Segoe UI</vt:lpstr>
      <vt:lpstr>Times New Roman</vt:lpstr>
      <vt:lpstr>Seniornett 2025</vt:lpstr>
      <vt:lpstr>Hvordan unngå å bli svindlet?</vt:lpstr>
      <vt:lpstr>Vi skal se på ulike metoder for svindel</vt:lpstr>
      <vt:lpstr>Spoofing</vt:lpstr>
      <vt:lpstr>Smishing</vt:lpstr>
      <vt:lpstr>Vishing</vt:lpstr>
      <vt:lpstr>Prompt injection</vt:lpstr>
      <vt:lpstr>ID-tyveri</vt:lpstr>
      <vt:lpstr>Hvordan sikre deg?</vt:lpstr>
      <vt:lpstr>For godt til å være sant</vt:lpstr>
      <vt:lpstr>Gode betalingsvaner</vt:lpstr>
      <vt:lpstr>Trygge rutiner</vt:lpstr>
      <vt:lpstr>Lykke til med alle dine innkjøp til jul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Trond Myhrer</dc:creator>
  <cp:lastModifiedBy>Kjell Engen</cp:lastModifiedBy>
  <cp:revision>2</cp:revision>
  <dcterms:created xsi:type="dcterms:W3CDTF">2025-11-24T16:52:53Z</dcterms:created>
  <dcterms:modified xsi:type="dcterms:W3CDTF">2025-11-24T22:35:41Z</dcterms:modified>
</cp:coreProperties>
</file>