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61" r:id="rId8"/>
    <p:sldId id="262" r:id="rId9"/>
    <p:sldId id="269" r:id="rId10"/>
    <p:sldId id="268" r:id="rId11"/>
    <p:sldId id="263" r:id="rId12"/>
    <p:sldId id="264" r:id="rId13"/>
    <p:sldId id="265" r:id="rId14"/>
    <p:sldId id="266"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6" d="100"/>
          <a:sy n="76" d="100"/>
        </p:scale>
        <p:origin x="-284"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0DBEA6A-1753-449A-9E97-9E34A49EDFBE}"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230501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DBEA6A-1753-449A-9E97-9E34A49EDFBE}"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106456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DBEA6A-1753-449A-9E97-9E34A49EDFBE}"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228051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DBEA6A-1753-449A-9E97-9E34A49EDFBE}"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73269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0DBEA6A-1753-449A-9E97-9E34A49EDFBE}" type="datetimeFigureOut">
              <a:rPr lang="nb-NO" smtClean="0"/>
              <a:t>25.01.2018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320250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0DBEA6A-1753-449A-9E97-9E34A49EDFBE}"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81675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0DBEA6A-1753-449A-9E97-9E34A49EDFBE}" type="datetimeFigureOut">
              <a:rPr lang="nb-NO" smtClean="0"/>
              <a:t>25.01.2018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427298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0DBEA6A-1753-449A-9E97-9E34A49EDFBE}" type="datetimeFigureOut">
              <a:rPr lang="nb-NO" smtClean="0"/>
              <a:t>25.01.2018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197689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0DBEA6A-1753-449A-9E97-9E34A49EDFBE}" type="datetimeFigureOut">
              <a:rPr lang="nb-NO" smtClean="0"/>
              <a:t>25.01.2018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164230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DBEA6A-1753-449A-9E97-9E34A49EDFBE}"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116649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DBEA6A-1753-449A-9E97-9E34A49EDFBE}" type="datetimeFigureOut">
              <a:rPr lang="nb-NO" smtClean="0"/>
              <a:t>25.01.2018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E83BCA-B60D-4F80-BE70-0BFA11D71DF7}" type="slidenum">
              <a:rPr lang="nb-NO" smtClean="0"/>
              <a:t>‹#›</a:t>
            </a:fld>
            <a:endParaRPr lang="nb-NO"/>
          </a:p>
        </p:txBody>
      </p:sp>
    </p:spTree>
    <p:extLst>
      <p:ext uri="{BB962C8B-B14F-4D97-AF65-F5344CB8AC3E}">
        <p14:creationId xmlns:p14="http://schemas.microsoft.com/office/powerpoint/2010/main" val="56318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EA6A-1753-449A-9E97-9E34A49EDFBE}" type="datetimeFigureOut">
              <a:rPr lang="nb-NO" smtClean="0"/>
              <a:t>25.01.2018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83BCA-B60D-4F80-BE70-0BFA11D71DF7}" type="slidenum">
              <a:rPr lang="nb-NO" smtClean="0"/>
              <a:t>‹#›</a:t>
            </a:fld>
            <a:endParaRPr lang="nb-NO"/>
          </a:p>
        </p:txBody>
      </p:sp>
    </p:spTree>
    <p:extLst>
      <p:ext uri="{BB962C8B-B14F-4D97-AF65-F5344CB8AC3E}">
        <p14:creationId xmlns:p14="http://schemas.microsoft.com/office/powerpoint/2010/main" val="103212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norge.no/nb/sporsmal-og-svar" TargetMode="External"/><Relationship Id="rId3" Type="http://schemas.openxmlformats.org/officeDocument/2006/relationships/hyperlink" Target="https://www.digipost.no/franorgeno" TargetMode="External"/><Relationship Id="rId7" Type="http://schemas.openxmlformats.org/officeDocument/2006/relationships/hyperlink" Target="https://www.norge.no/nb/om-digital-postkasse" TargetMode="External"/><Relationship Id="rId2" Type="http://schemas.openxmlformats.org/officeDocument/2006/relationships/hyperlink" Target="https://www.norge.no/nb/elektronisk-id" TargetMode="External"/><Relationship Id="rId1" Type="http://schemas.openxmlformats.org/officeDocument/2006/relationships/slideLayout" Target="../slideLayouts/slideLayout7.xml"/><Relationship Id="rId6" Type="http://schemas.openxmlformats.org/officeDocument/2006/relationships/hyperlink" Target="https://www.e-boks.com/norge/nb" TargetMode="External"/><Relationship Id="rId5" Type="http://schemas.openxmlformats.org/officeDocument/2006/relationships/hyperlink" Target="https://www.digipost.no/" TargetMode="External"/><Relationship Id="rId4" Type="http://schemas.openxmlformats.org/officeDocument/2006/relationships/hyperlink" Target="http://www.e-boks.no/signup.aspx" TargetMode="External"/><Relationship Id="rId9" Type="http://schemas.openxmlformats.org/officeDocument/2006/relationships/hyperlink" Target="https://www.norge.no/nb/apne-den-digitale-postkassen-mi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Hva har jeg bruk for?</a:t>
            </a:r>
            <a:endParaRPr lang="nb-NO" dirty="0"/>
          </a:p>
        </p:txBody>
      </p:sp>
      <p:sp>
        <p:nvSpPr>
          <p:cNvPr id="3" name="Undertittel 2"/>
          <p:cNvSpPr>
            <a:spLocks noGrp="1"/>
          </p:cNvSpPr>
          <p:nvPr>
            <p:ph type="subTitle" idx="1"/>
          </p:nvPr>
        </p:nvSpPr>
        <p:spPr/>
        <p:txBody>
          <a:bodyPr/>
          <a:lstStyle/>
          <a:p>
            <a:r>
              <a:rPr lang="nb-NO" dirty="0" smtClean="0"/>
              <a:t>- Og hva bruker jeg?</a:t>
            </a:r>
            <a:endParaRPr lang="nb-NO" dirty="0"/>
          </a:p>
        </p:txBody>
      </p:sp>
    </p:spTree>
    <p:extLst>
      <p:ext uri="{BB962C8B-B14F-4D97-AF65-F5344CB8AC3E}">
        <p14:creationId xmlns:p14="http://schemas.microsoft.com/office/powerpoint/2010/main" val="332948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Lenker fra Norge.no</a:t>
            </a: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972" y="1595887"/>
            <a:ext cx="3528234" cy="4885247"/>
          </a:xfrm>
          <a:prstGeom prst="rect">
            <a:avLst/>
          </a:prstGeom>
        </p:spPr>
      </p:pic>
    </p:spTree>
    <p:extLst>
      <p:ext uri="{BB962C8B-B14F-4D97-AF65-F5344CB8AC3E}">
        <p14:creationId xmlns:p14="http://schemas.microsoft.com/office/powerpoint/2010/main" val="486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Skatteetaten.no</a:t>
            </a:r>
            <a:endParaRPr lang="nb-NO" dirty="0"/>
          </a:p>
        </p:txBody>
      </p:sp>
      <p:sp>
        <p:nvSpPr>
          <p:cNvPr id="3" name="Plassholder for innhold 2"/>
          <p:cNvSpPr>
            <a:spLocks noGrp="1"/>
          </p:cNvSpPr>
          <p:nvPr>
            <p:ph idx="1"/>
          </p:nvPr>
        </p:nvSpPr>
        <p:spPr/>
        <p:txBody>
          <a:bodyPr>
            <a:normAutofit/>
          </a:bodyPr>
          <a:lstStyle/>
          <a:p>
            <a:r>
              <a:rPr lang="nb-NO" dirty="0" smtClean="0"/>
              <a:t>Innlogging med elektroniske ID</a:t>
            </a:r>
          </a:p>
          <a:p>
            <a:r>
              <a:rPr lang="nb-NO" dirty="0" smtClean="0"/>
              <a:t>Jeg går hit for å:</a:t>
            </a:r>
          </a:p>
          <a:p>
            <a:pPr lvl="1"/>
            <a:r>
              <a:rPr lang="nb-NO" dirty="0" smtClean="0"/>
              <a:t>Se og endre selvangivelsen</a:t>
            </a:r>
          </a:p>
          <a:p>
            <a:pPr lvl="1"/>
            <a:r>
              <a:rPr lang="nb-NO" dirty="0" smtClean="0"/>
              <a:t>Se skatteoppgjøret</a:t>
            </a:r>
          </a:p>
          <a:p>
            <a:pPr lvl="1"/>
            <a:r>
              <a:rPr lang="nb-NO" dirty="0" smtClean="0"/>
              <a:t>Endre skattekortet mitt</a:t>
            </a:r>
          </a:p>
          <a:p>
            <a:r>
              <a:rPr lang="nb-NO" dirty="0" smtClean="0"/>
              <a:t>Havner på </a:t>
            </a:r>
            <a:r>
              <a:rPr lang="nb-NO" dirty="0" err="1" smtClean="0"/>
              <a:t>Altinn</a:t>
            </a:r>
            <a:r>
              <a:rPr lang="nb-NO" dirty="0" smtClean="0"/>
              <a:t> - Brønnøysundregistrene</a:t>
            </a:r>
          </a:p>
          <a:p>
            <a:pPr lvl="1"/>
            <a:r>
              <a:rPr lang="nb-NO" dirty="0" smtClean="0"/>
              <a:t>På </a:t>
            </a:r>
            <a:r>
              <a:rPr lang="nb-NO" dirty="0"/>
              <a:t>portalen </a:t>
            </a:r>
            <a:r>
              <a:rPr lang="nb-NO" dirty="0" err="1"/>
              <a:t>Altinn</a:t>
            </a:r>
            <a:r>
              <a:rPr lang="nb-NO" dirty="0"/>
              <a:t> finner du offentlige skjema og tjenester samt informasjon om næringsregler og offentlige støtteordninger. Her kan du registrere frivillige organisasjoner i Frivilligregisteret, og du finner blant annet samordnet registermelding og din elektroniske selvangivelse.</a:t>
            </a:r>
          </a:p>
        </p:txBody>
      </p:sp>
    </p:spTree>
    <p:extLst>
      <p:ext uri="{BB962C8B-B14F-4D97-AF65-F5344CB8AC3E}">
        <p14:creationId xmlns:p14="http://schemas.microsoft.com/office/powerpoint/2010/main" val="172827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NAV.no</a:t>
            </a:r>
            <a:endParaRPr lang="nb-NO" dirty="0"/>
          </a:p>
        </p:txBody>
      </p:sp>
      <p:sp>
        <p:nvSpPr>
          <p:cNvPr id="3" name="Plassholder for innhold 2"/>
          <p:cNvSpPr>
            <a:spLocks noGrp="1"/>
          </p:cNvSpPr>
          <p:nvPr>
            <p:ph idx="1"/>
          </p:nvPr>
        </p:nvSpPr>
        <p:spPr/>
        <p:txBody>
          <a:bodyPr/>
          <a:lstStyle/>
          <a:p>
            <a:r>
              <a:rPr lang="nb-NO" dirty="0" smtClean="0"/>
              <a:t>Innlogging med elektroniske ID</a:t>
            </a:r>
          </a:p>
          <a:p>
            <a:r>
              <a:rPr lang="nb-NO" dirty="0" smtClean="0"/>
              <a:t>Jeg bruker det sporadisk til å:</a:t>
            </a:r>
          </a:p>
          <a:p>
            <a:pPr lvl="1"/>
            <a:r>
              <a:rPr lang="nb-NO" dirty="0" smtClean="0"/>
              <a:t>Se mine pensjonsutbetalinger</a:t>
            </a:r>
          </a:p>
          <a:p>
            <a:pPr lvl="1"/>
            <a:r>
              <a:rPr lang="nb-NO" dirty="0" smtClean="0"/>
              <a:t>Skrive ut dette hvis jeg trenger dokumentasjon</a:t>
            </a:r>
            <a:endParaRPr lang="nb-NO" dirty="0"/>
          </a:p>
        </p:txBody>
      </p:sp>
    </p:spTree>
    <p:extLst>
      <p:ext uri="{BB962C8B-B14F-4D97-AF65-F5344CB8AC3E}">
        <p14:creationId xmlns:p14="http://schemas.microsoft.com/office/powerpoint/2010/main" val="221244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 pensjon – mine utbetalinger</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260" y="1825625"/>
            <a:ext cx="7496022" cy="4351338"/>
          </a:xfrm>
        </p:spPr>
      </p:pic>
    </p:spTree>
    <p:extLst>
      <p:ext uri="{BB962C8B-B14F-4D97-AF65-F5344CB8AC3E}">
        <p14:creationId xmlns:p14="http://schemas.microsoft.com/office/powerpoint/2010/main" val="56618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Minhelse.no</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Innlogging med elektroniske ID – NB krever høyeste sikkerhetsnivå, for eksempel </a:t>
            </a:r>
            <a:r>
              <a:rPr lang="nb-NO" dirty="0" err="1" smtClean="0"/>
              <a:t>BankID</a:t>
            </a:r>
            <a:r>
              <a:rPr lang="nb-NO" dirty="0" smtClean="0"/>
              <a:t> eller </a:t>
            </a:r>
            <a:r>
              <a:rPr lang="nb-NO" dirty="0" err="1" smtClean="0"/>
              <a:t>BankID</a:t>
            </a:r>
            <a:r>
              <a:rPr lang="nb-NO" dirty="0" smtClean="0"/>
              <a:t> på mobil</a:t>
            </a:r>
          </a:p>
          <a:p>
            <a:r>
              <a:rPr lang="nb-NO" dirty="0" smtClean="0"/>
              <a:t>De mest sentrale funksjonene:</a:t>
            </a:r>
          </a:p>
          <a:p>
            <a:pPr lvl="1"/>
            <a:endParaRPr lang="nb-NO" dirty="0" smtClean="0"/>
          </a:p>
          <a:p>
            <a:pPr lvl="1"/>
            <a:r>
              <a:rPr lang="nb-NO" dirty="0" smtClean="0"/>
              <a:t>Timeavtaler</a:t>
            </a:r>
          </a:p>
          <a:p>
            <a:pPr lvl="1"/>
            <a:r>
              <a:rPr lang="nb-NO" dirty="0" smtClean="0"/>
              <a:t>Henvisninger</a:t>
            </a:r>
          </a:p>
          <a:p>
            <a:pPr lvl="1"/>
            <a:r>
              <a:rPr lang="nb-NO" dirty="0" smtClean="0"/>
              <a:t>Resepter</a:t>
            </a:r>
          </a:p>
          <a:p>
            <a:pPr lvl="1"/>
            <a:r>
              <a:rPr lang="nb-NO" dirty="0" smtClean="0"/>
              <a:t>Helsekontakter (fastlegen)</a:t>
            </a:r>
          </a:p>
          <a:p>
            <a:pPr lvl="1"/>
            <a:r>
              <a:rPr lang="nb-NO" dirty="0" smtClean="0"/>
              <a:t>Bytte fastlege</a:t>
            </a:r>
          </a:p>
          <a:p>
            <a:pPr lvl="1"/>
            <a:r>
              <a:rPr lang="nb-NO" dirty="0" smtClean="0"/>
              <a:t>Frikort</a:t>
            </a:r>
          </a:p>
          <a:p>
            <a:r>
              <a:rPr lang="nb-NO" dirty="0" smtClean="0"/>
              <a:t>Jeg bruker den stort sett for å se status for reseptene mine. Kan like gjerne gå direkte til: MineResepter.no </a:t>
            </a:r>
            <a:endParaRPr lang="nb-NO" dirty="0"/>
          </a:p>
        </p:txBody>
      </p:sp>
    </p:spTree>
    <p:extLst>
      <p:ext uri="{BB962C8B-B14F-4D97-AF65-F5344CB8AC3E}">
        <p14:creationId xmlns:p14="http://schemas.microsoft.com/office/powerpoint/2010/main" val="89026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Her er de nettstedene jeg bruker</a:t>
            </a:r>
            <a:endParaRPr lang="nb-NO" dirty="0"/>
          </a:p>
        </p:txBody>
      </p:sp>
      <p:sp>
        <p:nvSpPr>
          <p:cNvPr id="3" name="Plassholder for innhold 2"/>
          <p:cNvSpPr>
            <a:spLocks noGrp="1"/>
          </p:cNvSpPr>
          <p:nvPr>
            <p:ph idx="1"/>
          </p:nvPr>
        </p:nvSpPr>
        <p:spPr/>
        <p:txBody>
          <a:bodyPr/>
          <a:lstStyle/>
          <a:p>
            <a:pPr marL="0" indent="0">
              <a:buNone/>
            </a:pPr>
            <a:r>
              <a:rPr lang="nb-NO" dirty="0" smtClean="0"/>
              <a:t>Norge.no</a:t>
            </a:r>
          </a:p>
          <a:p>
            <a:pPr lvl="1"/>
            <a:r>
              <a:rPr lang="nb-NO" dirty="0" smtClean="0"/>
              <a:t>Velge digital postkasse</a:t>
            </a:r>
          </a:p>
          <a:p>
            <a:pPr lvl="1"/>
            <a:r>
              <a:rPr lang="nb-NO" dirty="0" smtClean="0"/>
              <a:t>Få elektronisk ID</a:t>
            </a:r>
          </a:p>
          <a:p>
            <a:pPr lvl="1"/>
            <a:r>
              <a:rPr lang="nb-NO" dirty="0" smtClean="0"/>
              <a:t>Lenker til andre tjenester, for eksempel</a:t>
            </a:r>
          </a:p>
          <a:p>
            <a:pPr lvl="2"/>
            <a:r>
              <a:rPr lang="nb-NO" dirty="0" smtClean="0"/>
              <a:t>Skatt</a:t>
            </a:r>
          </a:p>
          <a:p>
            <a:pPr lvl="2"/>
            <a:r>
              <a:rPr lang="nb-NO" dirty="0" smtClean="0"/>
              <a:t>Din pensjon</a:t>
            </a:r>
          </a:p>
          <a:p>
            <a:pPr lvl="2"/>
            <a:r>
              <a:rPr lang="nb-NO" dirty="0" smtClean="0"/>
              <a:t>Mine resepter</a:t>
            </a:r>
          </a:p>
          <a:p>
            <a:pPr lvl="2"/>
            <a:r>
              <a:rPr lang="nb-NO" dirty="0" smtClean="0"/>
              <a:t>Bytte fastlege</a:t>
            </a:r>
          </a:p>
          <a:p>
            <a:pPr lvl="2"/>
            <a:r>
              <a:rPr lang="nb-NO" dirty="0" smtClean="0"/>
              <a:t>Time for pass</a:t>
            </a:r>
            <a:endParaRPr lang="nb-NO" dirty="0"/>
          </a:p>
        </p:txBody>
      </p:sp>
    </p:spTree>
    <p:extLst>
      <p:ext uri="{BB962C8B-B14F-4D97-AF65-F5344CB8AC3E}">
        <p14:creationId xmlns:p14="http://schemas.microsoft.com/office/powerpoint/2010/main" val="362863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4137262" y="3306800"/>
            <a:ext cx="3917475" cy="2444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60" y="-250165"/>
            <a:ext cx="9771087" cy="6858000"/>
          </a:xfrm>
          <a:prstGeom prst="rect">
            <a:avLst/>
          </a:prstGeom>
        </p:spPr>
      </p:pic>
    </p:spTree>
    <p:extLst>
      <p:ext uri="{BB962C8B-B14F-4D97-AF65-F5344CB8AC3E}">
        <p14:creationId xmlns:p14="http://schemas.microsoft.com/office/powerpoint/2010/main" val="11288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 postkasse</a:t>
            </a:r>
            <a:endParaRPr lang="nb-NO" dirty="0"/>
          </a:p>
        </p:txBody>
      </p:sp>
      <p:sp>
        <p:nvSpPr>
          <p:cNvPr id="3" name="Plassholder for innhold 2"/>
          <p:cNvSpPr>
            <a:spLocks noGrp="1"/>
          </p:cNvSpPr>
          <p:nvPr>
            <p:ph idx="1"/>
          </p:nvPr>
        </p:nvSpPr>
        <p:spPr/>
        <p:txBody>
          <a:bodyPr/>
          <a:lstStyle/>
          <a:p>
            <a:r>
              <a:rPr lang="nb-NO" dirty="0" smtClean="0"/>
              <a:t>Jeg har valgt </a:t>
            </a:r>
            <a:r>
              <a:rPr lang="nb-NO" dirty="0" err="1" smtClean="0"/>
              <a:t>Digipost</a:t>
            </a:r>
            <a:endParaRPr lang="nb-NO" dirty="0" smtClean="0"/>
          </a:p>
          <a:p>
            <a:pPr lvl="1"/>
            <a:r>
              <a:rPr lang="nb-NO" dirty="0" smtClean="0"/>
              <a:t>Du må oppgi telefonnummer, epost og personnummer, og lage et passord</a:t>
            </a:r>
          </a:p>
          <a:p>
            <a:pPr lvl="1"/>
            <a:r>
              <a:rPr lang="nb-NO" dirty="0" smtClean="0"/>
              <a:t>Eller bruke for eksempel </a:t>
            </a:r>
            <a:r>
              <a:rPr lang="nb-NO" dirty="0" err="1" smtClean="0"/>
              <a:t>BankID</a:t>
            </a:r>
            <a:endParaRPr lang="nb-NO" dirty="0" smtClean="0"/>
          </a:p>
          <a:p>
            <a:r>
              <a:rPr lang="nb-NO" dirty="0" smtClean="0"/>
              <a:t>Hva får jeg i </a:t>
            </a:r>
            <a:r>
              <a:rPr lang="nb-NO" dirty="0" err="1" smtClean="0"/>
              <a:t>Digipost</a:t>
            </a:r>
            <a:r>
              <a:rPr lang="nb-NO" dirty="0" smtClean="0"/>
              <a:t>? – ikke så mye, siden i sommer:</a:t>
            </a:r>
          </a:p>
          <a:p>
            <a:pPr lvl="1"/>
            <a:r>
              <a:rPr lang="nb-NO" dirty="0" smtClean="0"/>
              <a:t>Skatteoppgjøret (men det finner jeg også i Skatteetaten.no og Altin.no)</a:t>
            </a:r>
          </a:p>
          <a:p>
            <a:pPr lvl="1"/>
            <a:r>
              <a:rPr lang="nb-NO" dirty="0" smtClean="0"/>
              <a:t>Timeavtale for MR</a:t>
            </a:r>
          </a:p>
          <a:p>
            <a:pPr lvl="1"/>
            <a:r>
              <a:rPr lang="nb-NO" dirty="0" smtClean="0"/>
              <a:t>Ligningsoppgave OBOS (medlem av sameie)</a:t>
            </a:r>
          </a:p>
          <a:p>
            <a:r>
              <a:rPr lang="nb-NO" dirty="0" smtClean="0"/>
              <a:t>Forventninger?</a:t>
            </a:r>
            <a:endParaRPr lang="nb-NO" dirty="0"/>
          </a:p>
        </p:txBody>
      </p:sp>
    </p:spTree>
    <p:extLst>
      <p:ext uri="{BB962C8B-B14F-4D97-AF65-F5344CB8AC3E}">
        <p14:creationId xmlns:p14="http://schemas.microsoft.com/office/powerpoint/2010/main" val="4529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37" y="981075"/>
            <a:ext cx="7629525" cy="4895850"/>
          </a:xfrm>
          <a:prstGeom prst="rect">
            <a:avLst/>
          </a:prstGeom>
        </p:spPr>
      </p:pic>
    </p:spTree>
    <p:extLst>
      <p:ext uri="{BB962C8B-B14F-4D97-AF65-F5344CB8AC3E}">
        <p14:creationId xmlns:p14="http://schemas.microsoft.com/office/powerpoint/2010/main" val="26052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58793" y="436979"/>
            <a:ext cx="11360988" cy="5909310"/>
          </a:xfrm>
          <a:prstGeom prst="rect">
            <a:avLst/>
          </a:prstGeom>
        </p:spPr>
        <p:txBody>
          <a:bodyPr wrap="square">
            <a:spAutoFit/>
          </a:bodyPr>
          <a:lstStyle/>
          <a:p>
            <a:r>
              <a:rPr lang="nb-NO" b="1" dirty="0" smtClean="0"/>
              <a:t>Slik skaffer du deg en digital postkasse:</a:t>
            </a:r>
          </a:p>
          <a:p>
            <a:pPr>
              <a:buFont typeface="+mj-lt"/>
              <a:buAutoNum type="arabicPeriod"/>
            </a:pPr>
            <a:r>
              <a:rPr lang="nb-NO" dirty="0" smtClean="0"/>
              <a:t>Finn fram din </a:t>
            </a:r>
            <a:r>
              <a:rPr lang="nb-NO" dirty="0" smtClean="0">
                <a:hlinkClick r:id="rId2"/>
              </a:rPr>
              <a:t>elektroniske ID (e-ID)</a:t>
            </a:r>
            <a:r>
              <a:rPr lang="nb-NO" dirty="0" smtClean="0"/>
              <a:t>, for eksempel din </a:t>
            </a:r>
            <a:r>
              <a:rPr lang="nb-NO" dirty="0" err="1" smtClean="0"/>
              <a:t>BankID</a:t>
            </a:r>
            <a:r>
              <a:rPr lang="nb-NO" dirty="0" smtClean="0"/>
              <a:t>.</a:t>
            </a:r>
          </a:p>
          <a:p>
            <a:pPr>
              <a:buFont typeface="+mj-lt"/>
              <a:buAutoNum type="arabicPeriod"/>
            </a:pPr>
            <a:r>
              <a:rPr lang="nb-NO" dirty="0" smtClean="0"/>
              <a:t>Velg enten Postens </a:t>
            </a:r>
            <a:r>
              <a:rPr lang="nb-NO" dirty="0" err="1" smtClean="0">
                <a:hlinkClick r:id="rId3"/>
              </a:rPr>
              <a:t>Digipost</a:t>
            </a:r>
            <a:r>
              <a:rPr lang="nb-NO" dirty="0" smtClean="0"/>
              <a:t> eller </a:t>
            </a:r>
            <a:r>
              <a:rPr lang="nb-NO" dirty="0" smtClean="0">
                <a:hlinkClick r:id="rId4"/>
              </a:rPr>
              <a:t>e-Boks</a:t>
            </a:r>
            <a:r>
              <a:rPr lang="nb-NO" dirty="0" smtClean="0"/>
              <a:t>. </a:t>
            </a:r>
          </a:p>
          <a:p>
            <a:pPr>
              <a:buFont typeface="+mj-lt"/>
              <a:buAutoNum type="arabicPeriod"/>
            </a:pPr>
            <a:r>
              <a:rPr lang="nb-NO" dirty="0" smtClean="0"/>
              <a:t>Følg instruksjonene fra e-Boks eller </a:t>
            </a:r>
            <a:r>
              <a:rPr lang="nb-NO" dirty="0" err="1" smtClean="0"/>
              <a:t>Digipost</a:t>
            </a:r>
            <a:r>
              <a:rPr lang="nb-NO" dirty="0" smtClean="0"/>
              <a:t> for å opprette postkasse. </a:t>
            </a:r>
          </a:p>
          <a:p>
            <a:r>
              <a:rPr lang="nb-NO" dirty="0" smtClean="0"/>
              <a:t>Du mottar så en SMS fra </a:t>
            </a:r>
            <a:r>
              <a:rPr lang="nb-NO" dirty="0" err="1" smtClean="0"/>
              <a:t>Difi</a:t>
            </a:r>
            <a:r>
              <a:rPr lang="nb-NO" dirty="0" smtClean="0"/>
              <a:t> som bekrefter ditt valg av postkasse. </a:t>
            </a:r>
          </a:p>
          <a:p>
            <a:r>
              <a:rPr lang="nb-NO" dirty="0" smtClean="0"/>
              <a:t>Les mer om </a:t>
            </a:r>
            <a:r>
              <a:rPr lang="nb-NO" dirty="0" err="1" smtClean="0">
                <a:hlinkClick r:id="rId5"/>
              </a:rPr>
              <a:t>Digipost</a:t>
            </a:r>
            <a:r>
              <a:rPr lang="nb-NO" dirty="0" smtClean="0"/>
              <a:t> og om </a:t>
            </a:r>
            <a:r>
              <a:rPr lang="nb-NO" dirty="0" smtClean="0">
                <a:hlinkClick r:id="rId6"/>
              </a:rPr>
              <a:t>e-Boks</a:t>
            </a:r>
            <a:r>
              <a:rPr lang="nb-NO" dirty="0" smtClean="0"/>
              <a:t>. </a:t>
            </a:r>
          </a:p>
          <a:p>
            <a:r>
              <a:rPr lang="nb-NO" b="1" dirty="0" smtClean="0"/>
              <a:t>e-Boks og </a:t>
            </a:r>
            <a:r>
              <a:rPr lang="nb-NO" b="1" dirty="0" err="1" smtClean="0"/>
              <a:t>Digipost</a:t>
            </a:r>
            <a:r>
              <a:rPr lang="nb-NO" b="1" dirty="0" smtClean="0"/>
              <a:t> – likeverdige alternativ</a:t>
            </a:r>
          </a:p>
          <a:p>
            <a:r>
              <a:rPr lang="nb-NO" dirty="0" smtClean="0"/>
              <a:t>Du må selv opprette din egen digitale postkasse hos e-Boks eller </a:t>
            </a:r>
            <a:r>
              <a:rPr lang="nb-NO" dirty="0" err="1" smtClean="0"/>
              <a:t>Digipost</a:t>
            </a:r>
            <a:r>
              <a:rPr lang="nb-NO" dirty="0" smtClean="0"/>
              <a:t> for å få post digitalt fra det offentlige. </a:t>
            </a:r>
          </a:p>
          <a:p>
            <a:r>
              <a:rPr lang="nb-NO" dirty="0" err="1" smtClean="0"/>
              <a:t>Digipost</a:t>
            </a:r>
            <a:r>
              <a:rPr lang="nb-NO" dirty="0" smtClean="0"/>
              <a:t> og e-Boks er likestilte og begge tilfredsstiller strenge krav til sikkerhet. Den største forskjellen mellom de to postkassene er hvilke private virksomheter du kan motta digital post fra. Postkassene har også ulikt design og noe ulik funksjonalitet. </a:t>
            </a:r>
          </a:p>
          <a:p>
            <a:r>
              <a:rPr lang="nb-NO" dirty="0" smtClean="0"/>
              <a:t>Ved å inngå avtaler med to leverandører skaper vi konkurranse som skal gi deg den beste løsningen.</a:t>
            </a:r>
          </a:p>
          <a:p>
            <a:r>
              <a:rPr lang="nb-NO" dirty="0" smtClean="0"/>
              <a:t>Spør oss på nettprat/</a:t>
            </a:r>
            <a:r>
              <a:rPr lang="nb-NO" dirty="0" err="1" smtClean="0"/>
              <a:t>chat</a:t>
            </a:r>
            <a:endParaRPr lang="nb-NO" dirty="0" smtClean="0"/>
          </a:p>
          <a:p>
            <a:r>
              <a:rPr lang="nb-NO" dirty="0" smtClean="0"/>
              <a:t>›</a:t>
            </a:r>
          </a:p>
          <a:p>
            <a:r>
              <a:rPr lang="nb-NO" b="1" dirty="0" smtClean="0"/>
              <a:t>Ønsker du mer informasjon?</a:t>
            </a:r>
          </a:p>
          <a:p>
            <a:r>
              <a:rPr lang="nb-NO" dirty="0" smtClean="0">
                <a:hlinkClick r:id="rId7"/>
              </a:rPr>
              <a:t>Informasjon om digital postkasse</a:t>
            </a:r>
            <a:r>
              <a:rPr lang="nb-NO" dirty="0" smtClean="0"/>
              <a:t> </a:t>
            </a:r>
          </a:p>
          <a:p>
            <a:r>
              <a:rPr lang="nb-NO" dirty="0" smtClean="0">
                <a:hlinkClick r:id="rId8"/>
              </a:rPr>
              <a:t>Spørsmål og svar om digital postkasse</a:t>
            </a:r>
            <a:endParaRPr lang="nb-NO" dirty="0" smtClean="0"/>
          </a:p>
          <a:p>
            <a:r>
              <a:rPr lang="nb-NO" dirty="0" smtClean="0">
                <a:hlinkClick r:id="rId9"/>
              </a:rPr>
              <a:t>Slik åpner du den digitale postkassen din</a:t>
            </a:r>
            <a:endParaRPr lang="nb-NO" dirty="0" smtClean="0"/>
          </a:p>
          <a:p>
            <a:r>
              <a:rPr lang="nb-NO" b="1" dirty="0" smtClean="0"/>
              <a:t>Trenger du hjelp?</a:t>
            </a:r>
          </a:p>
          <a:p>
            <a:r>
              <a:rPr lang="nb-NO" dirty="0" smtClean="0"/>
              <a:t>Sist oppdatert: </a:t>
            </a:r>
          </a:p>
          <a:p>
            <a:r>
              <a:rPr lang="nb-NO" dirty="0" smtClean="0"/>
              <a:t>1. november 2017</a:t>
            </a:r>
            <a:endParaRPr lang="nb-NO" dirty="0"/>
          </a:p>
        </p:txBody>
      </p:sp>
    </p:spTree>
    <p:extLst>
      <p:ext uri="{BB962C8B-B14F-4D97-AF65-F5344CB8AC3E}">
        <p14:creationId xmlns:p14="http://schemas.microsoft.com/office/powerpoint/2010/main" val="89888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60" y="1019280"/>
            <a:ext cx="3954965" cy="2631057"/>
          </a:xfrm>
          <a:prstGeom prst="rect">
            <a:avLst/>
          </a:prstGeom>
        </p:spPr>
      </p:pic>
      <p:sp>
        <p:nvSpPr>
          <p:cNvPr id="4" name="Rektangel 3"/>
          <p:cNvSpPr/>
          <p:nvPr/>
        </p:nvSpPr>
        <p:spPr>
          <a:xfrm>
            <a:off x="218536" y="2136339"/>
            <a:ext cx="6096000" cy="2585323"/>
          </a:xfrm>
          <a:prstGeom prst="rect">
            <a:avLst/>
          </a:prstGeom>
        </p:spPr>
        <p:txBody>
          <a:bodyPr>
            <a:spAutoFit/>
          </a:bodyPr>
          <a:lstStyle/>
          <a:p>
            <a:r>
              <a:rPr lang="nb-NO" b="1" dirty="0" smtClean="0"/>
              <a:t>Elektronisk ID </a:t>
            </a:r>
          </a:p>
          <a:p>
            <a:r>
              <a:rPr lang="nb-NO" dirty="0" smtClean="0"/>
              <a:t>For å få utført </a:t>
            </a:r>
            <a:r>
              <a:rPr lang="nb-NO" dirty="0" err="1" smtClean="0"/>
              <a:t>tenester</a:t>
            </a:r>
            <a:r>
              <a:rPr lang="nb-NO" dirty="0" smtClean="0"/>
              <a:t> </a:t>
            </a:r>
            <a:r>
              <a:rPr lang="nb-NO" dirty="0" err="1" smtClean="0"/>
              <a:t>frå</a:t>
            </a:r>
            <a:r>
              <a:rPr lang="nb-NO" dirty="0" smtClean="0"/>
              <a:t> stat og kommune på nett må du ha </a:t>
            </a:r>
            <a:r>
              <a:rPr lang="nb-NO" dirty="0" err="1" smtClean="0"/>
              <a:t>ein</a:t>
            </a:r>
            <a:r>
              <a:rPr lang="nb-NO" dirty="0" smtClean="0"/>
              <a:t> elektronisk ID, e-ID, for å kunne logge deg inn. </a:t>
            </a:r>
            <a:r>
              <a:rPr lang="nb-NO" dirty="0" err="1" smtClean="0"/>
              <a:t>Ein</a:t>
            </a:r>
            <a:r>
              <a:rPr lang="nb-NO" dirty="0" smtClean="0"/>
              <a:t> elektronisk ID er </a:t>
            </a:r>
            <a:r>
              <a:rPr lang="nb-NO" dirty="0" err="1" smtClean="0"/>
              <a:t>eit</a:t>
            </a:r>
            <a:r>
              <a:rPr lang="nb-NO" dirty="0" smtClean="0"/>
              <a:t> identitetsbevis som </a:t>
            </a:r>
            <a:r>
              <a:rPr lang="nb-NO" dirty="0" err="1" smtClean="0"/>
              <a:t>bekreftar</a:t>
            </a:r>
            <a:r>
              <a:rPr lang="nb-NO" dirty="0" smtClean="0"/>
              <a:t> at du er den du gir deg ut for å </a:t>
            </a:r>
            <a:r>
              <a:rPr lang="nb-NO" dirty="0" err="1" smtClean="0"/>
              <a:t>vere</a:t>
            </a:r>
            <a:r>
              <a:rPr lang="nb-NO" dirty="0" smtClean="0"/>
              <a:t>. </a:t>
            </a:r>
          </a:p>
          <a:p>
            <a:r>
              <a:rPr lang="nb-NO" b="1" dirty="0" smtClean="0"/>
              <a:t>Skaff deg </a:t>
            </a:r>
            <a:r>
              <a:rPr lang="nb-NO" b="1" dirty="0" err="1" smtClean="0"/>
              <a:t>ein</a:t>
            </a:r>
            <a:r>
              <a:rPr lang="nb-NO" b="1" dirty="0" smtClean="0"/>
              <a:t> elektronisk ID</a:t>
            </a:r>
          </a:p>
          <a:p>
            <a:r>
              <a:rPr lang="nb-NO" dirty="0" smtClean="0"/>
              <a:t>Du kan </a:t>
            </a:r>
            <a:r>
              <a:rPr lang="nb-NO" dirty="0" err="1" smtClean="0"/>
              <a:t>velje</a:t>
            </a:r>
            <a:r>
              <a:rPr lang="nb-NO" dirty="0" smtClean="0"/>
              <a:t> mellom fem alternativ for elektronisk ID når du skal logge inn til </a:t>
            </a:r>
            <a:r>
              <a:rPr lang="nb-NO" dirty="0" err="1" smtClean="0"/>
              <a:t>tenester</a:t>
            </a:r>
            <a:r>
              <a:rPr lang="nb-NO" dirty="0" smtClean="0"/>
              <a:t> </a:t>
            </a:r>
            <a:r>
              <a:rPr lang="nb-NO" dirty="0" err="1" smtClean="0"/>
              <a:t>frå</a:t>
            </a:r>
            <a:r>
              <a:rPr lang="nb-NO" dirty="0" smtClean="0"/>
              <a:t> det </a:t>
            </a:r>
            <a:r>
              <a:rPr lang="nb-NO" dirty="0" err="1" smtClean="0"/>
              <a:t>offentlege</a:t>
            </a:r>
            <a:r>
              <a:rPr lang="nb-NO" dirty="0" smtClean="0"/>
              <a:t>: </a:t>
            </a:r>
            <a:r>
              <a:rPr lang="nb-NO" dirty="0" err="1" smtClean="0"/>
              <a:t>MinID</a:t>
            </a:r>
            <a:r>
              <a:rPr lang="nb-NO" dirty="0" smtClean="0"/>
              <a:t>, </a:t>
            </a:r>
            <a:r>
              <a:rPr lang="nb-NO" dirty="0" err="1" smtClean="0"/>
              <a:t>BankID</a:t>
            </a:r>
            <a:r>
              <a:rPr lang="nb-NO" dirty="0" smtClean="0"/>
              <a:t>, </a:t>
            </a:r>
            <a:r>
              <a:rPr lang="nb-NO" dirty="0" err="1" smtClean="0"/>
              <a:t>Buypass</a:t>
            </a:r>
            <a:r>
              <a:rPr lang="nb-NO" dirty="0" smtClean="0"/>
              <a:t>, </a:t>
            </a:r>
            <a:r>
              <a:rPr lang="nb-NO" dirty="0" err="1" smtClean="0"/>
              <a:t>Commfides</a:t>
            </a:r>
            <a:r>
              <a:rPr lang="nb-NO" dirty="0" smtClean="0"/>
              <a:t> og </a:t>
            </a:r>
            <a:r>
              <a:rPr lang="nb-NO" dirty="0" err="1" smtClean="0"/>
              <a:t>BankID</a:t>
            </a:r>
            <a:r>
              <a:rPr lang="nb-NO" dirty="0" smtClean="0"/>
              <a:t> på mobil.</a:t>
            </a:r>
            <a:endParaRPr lang="nb-NO" dirty="0"/>
          </a:p>
        </p:txBody>
      </p:sp>
      <p:sp>
        <p:nvSpPr>
          <p:cNvPr id="5" name="Tittel 4"/>
          <p:cNvSpPr>
            <a:spLocks noGrp="1"/>
          </p:cNvSpPr>
          <p:nvPr>
            <p:ph type="title"/>
          </p:nvPr>
        </p:nvSpPr>
        <p:spPr/>
        <p:txBody>
          <a:bodyPr/>
          <a:lstStyle/>
          <a:p>
            <a:r>
              <a:rPr lang="nb-NO" dirty="0" smtClean="0"/>
              <a:t>Elektronisk ID</a:t>
            </a:r>
            <a:endParaRPr lang="nb-NO" dirty="0"/>
          </a:p>
        </p:txBody>
      </p:sp>
      <p:sp>
        <p:nvSpPr>
          <p:cNvPr id="6" name="TekstSylinder 5"/>
          <p:cNvSpPr txBox="1"/>
          <p:nvPr/>
        </p:nvSpPr>
        <p:spPr>
          <a:xfrm>
            <a:off x="370936" y="5417389"/>
            <a:ext cx="5719836" cy="830997"/>
          </a:xfrm>
          <a:prstGeom prst="rect">
            <a:avLst/>
          </a:prstGeom>
          <a:noFill/>
        </p:spPr>
        <p:txBody>
          <a:bodyPr wrap="none" rtlCol="0">
            <a:spAutoFit/>
          </a:bodyPr>
          <a:lstStyle/>
          <a:p>
            <a:r>
              <a:rPr lang="nb-NO" sz="2400" dirty="0" smtClean="0"/>
              <a:t>Jeg bruker </a:t>
            </a:r>
            <a:r>
              <a:rPr lang="nb-NO" sz="2400" dirty="0" err="1" smtClean="0"/>
              <a:t>MinID</a:t>
            </a:r>
            <a:r>
              <a:rPr lang="nb-NO" sz="2400" dirty="0" smtClean="0"/>
              <a:t> og </a:t>
            </a:r>
            <a:r>
              <a:rPr lang="nb-NO" sz="2400" dirty="0" err="1" smtClean="0"/>
              <a:t>BankID</a:t>
            </a:r>
            <a:r>
              <a:rPr lang="nb-NO" sz="2400" dirty="0" smtClean="0"/>
              <a:t> på mobil</a:t>
            </a:r>
          </a:p>
          <a:p>
            <a:r>
              <a:rPr lang="nb-NO" sz="2400" dirty="0" err="1" smtClean="0"/>
              <a:t>BankID</a:t>
            </a:r>
            <a:r>
              <a:rPr lang="nb-NO" sz="2400" dirty="0" smtClean="0"/>
              <a:t> på mobil gir et høyere sikkerhetsnivå</a:t>
            </a:r>
            <a:endParaRPr lang="nb-NO" sz="2400" dirty="0"/>
          </a:p>
        </p:txBody>
      </p:sp>
    </p:spTree>
    <p:extLst>
      <p:ext uri="{BB962C8B-B14F-4D97-AF65-F5344CB8AC3E}">
        <p14:creationId xmlns:p14="http://schemas.microsoft.com/office/powerpoint/2010/main" val="346423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Eksempel – mine mest brukte tjenester fra Norge.no</a:t>
            </a:r>
            <a:endParaRPr lang="nb-NO" dirty="0"/>
          </a:p>
        </p:txBody>
      </p:sp>
      <p:sp>
        <p:nvSpPr>
          <p:cNvPr id="3" name="Plassholder for innhold 2"/>
          <p:cNvSpPr>
            <a:spLocks noGrp="1"/>
          </p:cNvSpPr>
          <p:nvPr>
            <p:ph idx="1"/>
          </p:nvPr>
        </p:nvSpPr>
        <p:spPr/>
        <p:txBody>
          <a:bodyPr/>
          <a:lstStyle/>
          <a:p>
            <a:r>
              <a:rPr lang="nb-NO" dirty="0" smtClean="0"/>
              <a:t>Skatt</a:t>
            </a:r>
          </a:p>
          <a:p>
            <a:pPr lvl="1"/>
            <a:r>
              <a:rPr lang="nb-NO" dirty="0" smtClean="0"/>
              <a:t>Kan like gjerne gå rett til Skatteetaten.no</a:t>
            </a:r>
          </a:p>
          <a:p>
            <a:r>
              <a:rPr lang="nb-NO" dirty="0" smtClean="0"/>
              <a:t>Trygd NAV (Din pensjon) </a:t>
            </a:r>
          </a:p>
          <a:p>
            <a:pPr lvl="1"/>
            <a:r>
              <a:rPr lang="nb-NO" dirty="0" smtClean="0"/>
              <a:t>Kan like gjerne gå direkte til NAV.no </a:t>
            </a:r>
          </a:p>
          <a:p>
            <a:r>
              <a:rPr lang="nb-NO" dirty="0" smtClean="0"/>
              <a:t>Helse </a:t>
            </a:r>
            <a:r>
              <a:rPr lang="nb-NO" dirty="0"/>
              <a:t>(Mine </a:t>
            </a:r>
            <a:r>
              <a:rPr lang="nb-NO" dirty="0" smtClean="0"/>
              <a:t>resepter. Bytte fastlege)</a:t>
            </a:r>
          </a:p>
          <a:p>
            <a:pPr lvl="1"/>
            <a:r>
              <a:rPr lang="nb-NO" dirty="0" smtClean="0"/>
              <a:t>Kan like gjerne gå direkte til MinHelse.no eller Mineresepter.no</a:t>
            </a:r>
            <a:endParaRPr lang="nb-NO" dirty="0"/>
          </a:p>
          <a:p>
            <a:endParaRPr lang="nb-NO" dirty="0"/>
          </a:p>
        </p:txBody>
      </p:sp>
    </p:spTree>
    <p:extLst>
      <p:ext uri="{BB962C8B-B14F-4D97-AF65-F5344CB8AC3E}">
        <p14:creationId xmlns:p14="http://schemas.microsoft.com/office/powerpoint/2010/main" val="1690285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4137262" y="3306800"/>
            <a:ext cx="3917475" cy="2444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56" y="-560717"/>
            <a:ext cx="9771087" cy="6858000"/>
          </a:xfrm>
          <a:prstGeom prst="rect">
            <a:avLst/>
          </a:prstGeom>
        </p:spPr>
      </p:pic>
    </p:spTree>
    <p:extLst>
      <p:ext uri="{BB962C8B-B14F-4D97-AF65-F5344CB8AC3E}">
        <p14:creationId xmlns:p14="http://schemas.microsoft.com/office/powerpoint/2010/main" val="12491083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397</Words>
  <Application>Microsoft Office PowerPoint</Application>
  <PresentationFormat>Egendefinert</PresentationFormat>
  <Paragraphs>80</Paragraphs>
  <Slides>14</Slides>
  <Notes>0</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Office-tema</vt:lpstr>
      <vt:lpstr>Hva har jeg bruk for?</vt:lpstr>
      <vt:lpstr>Her er de nettstedene jeg bruker</vt:lpstr>
      <vt:lpstr>PowerPoint-presentasjon</vt:lpstr>
      <vt:lpstr>Digital postkasse</vt:lpstr>
      <vt:lpstr>PowerPoint-presentasjon</vt:lpstr>
      <vt:lpstr>PowerPoint-presentasjon</vt:lpstr>
      <vt:lpstr>Elektronisk ID</vt:lpstr>
      <vt:lpstr>Eksempel – mine mest brukte tjenester fra Norge.no</vt:lpstr>
      <vt:lpstr>PowerPoint-presentasjon</vt:lpstr>
      <vt:lpstr>Lenker fra Norge.no</vt:lpstr>
      <vt:lpstr>Skatteetaten.no</vt:lpstr>
      <vt:lpstr>NAV.no</vt:lpstr>
      <vt:lpstr>Min pensjon – mine utbetalinger</vt:lpstr>
      <vt:lpstr>Minhelse.no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har jeg bruk for?</dc:title>
  <dc:creator>Greta Hjertø</dc:creator>
  <cp:lastModifiedBy>Arne Sølvberg</cp:lastModifiedBy>
  <cp:revision>26</cp:revision>
  <dcterms:created xsi:type="dcterms:W3CDTF">2017-11-02T08:47:42Z</dcterms:created>
  <dcterms:modified xsi:type="dcterms:W3CDTF">2018-01-25T10:05:53Z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-70879425</vt:i4>
  </property>
  <property fmtid="{D5CDD505-2E9C-101B-9397-08002B2CF9AE}" pid="3" name="_NewReviewCycle">
    <vt:lpwstr/>
  </property>
  <property fmtid="{D5CDD505-2E9C-101B-9397-08002B2CF9AE}" pid="4" name="_EmailSubject">
    <vt:lpwstr>Sv[2]: Temamøter</vt:lpwstr>
  </property>
  <property fmtid="{D5CDD505-2E9C-101B-9397-08002B2CF9AE}" pid="5" name="_AuthorEmail">
    <vt:lpwstr>Steinar.H.Kvitsand@sintef.no</vt:lpwstr>
  </property>
  <property fmtid="{D5CDD505-2E9C-101B-9397-08002B2CF9AE}" pid="6" name="_AuthorEmailDisplayName">
    <vt:lpwstr>Steinar H Kvitsand</vt:lpwstr>
  </property>
</Properties>
</file>