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257" r:id="rId3"/>
    <p:sldId id="287" r:id="rId4"/>
    <p:sldId id="267" r:id="rId5"/>
    <p:sldId id="289" r:id="rId6"/>
    <p:sldId id="308" r:id="rId7"/>
    <p:sldId id="288" r:id="rId8"/>
    <p:sldId id="259" r:id="rId9"/>
    <p:sldId id="306" r:id="rId10"/>
    <p:sldId id="305" r:id="rId11"/>
    <p:sldId id="282" r:id="rId12"/>
    <p:sldId id="307" r:id="rId13"/>
    <p:sldId id="290" r:id="rId14"/>
    <p:sldId id="266" r:id="rId15"/>
    <p:sldId id="309" r:id="rId16"/>
    <p:sldId id="310" r:id="rId17"/>
    <p:sldId id="268" r:id="rId18"/>
    <p:sldId id="311" r:id="rId19"/>
    <p:sldId id="297" r:id="rId20"/>
    <p:sldId id="263" r:id="rId21"/>
    <p:sldId id="291" r:id="rId22"/>
    <p:sldId id="292" r:id="rId23"/>
    <p:sldId id="298" r:id="rId24"/>
    <p:sldId id="299" r:id="rId25"/>
    <p:sldId id="273" r:id="rId26"/>
    <p:sldId id="283" r:id="rId27"/>
    <p:sldId id="274" r:id="rId28"/>
    <p:sldId id="275" r:id="rId29"/>
    <p:sldId id="302" r:id="rId30"/>
    <p:sldId id="281" r:id="rId31"/>
    <p:sldId id="293" r:id="rId32"/>
    <p:sldId id="300" r:id="rId33"/>
    <p:sldId id="301" r:id="rId34"/>
    <p:sldId id="284" r:id="rId35"/>
    <p:sldId id="304" r:id="rId36"/>
    <p:sldId id="303" r:id="rId37"/>
    <p:sldId id="285" r:id="rId38"/>
    <p:sldId id="294" r:id="rId39"/>
    <p:sldId id="256" r:id="rId40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8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52190-5C7B-4AEE-AAA2-F8417520B03A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54C45-9C1C-4621-8869-54D7EE6F68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6526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FBE87-7CBD-47A0-A130-339D2AE9D68F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EC0FE-7283-47BD-9D5D-E8AE09F420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932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b-NO" sz="1100" dirty="0">
              <a:ea typeface="ＭＳ Ｐゴシック" pitchFamily="34" charset="-128"/>
            </a:endParaRPr>
          </a:p>
          <a:p>
            <a:r>
              <a:rPr lang="nb-NO" sz="1100" dirty="0">
                <a:ea typeface="ＭＳ Ｐゴシック" pitchFamily="34" charset="-128"/>
              </a:rPr>
              <a:t>Regjeringen har mål, nå med Statsråd Jan Tore Sanner, om å få til en enklere hverdag for næringsliv og innbyggere: «Fornye, forenkle, forbedre forvaltningen». </a:t>
            </a:r>
          </a:p>
          <a:p>
            <a:r>
              <a:rPr lang="nb-NO" sz="1100" dirty="0">
                <a:ea typeface="ＭＳ Ｐゴシック" pitchFamily="34" charset="-128"/>
              </a:rPr>
              <a:t>Henger på dørene hos KMD.</a:t>
            </a:r>
          </a:p>
          <a:p>
            <a:endParaRPr lang="nb-NO" sz="1100" dirty="0">
              <a:ea typeface="ＭＳ Ｐゴシック" pitchFamily="34" charset="-128"/>
            </a:endParaRPr>
          </a:p>
          <a:p>
            <a:pPr rtl="0" fontAlgn="ctr"/>
            <a:endParaRPr lang="nb-NO" sz="1100" dirty="0">
              <a:ea typeface="ＭＳ Ｐゴシック" pitchFamily="34" charset="-128"/>
            </a:endParaRPr>
          </a:p>
          <a:p>
            <a:endParaRPr lang="nb-NO" sz="11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60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b-NO" sz="1100" dirty="0">
              <a:ea typeface="ＭＳ Ｐゴシック" pitchFamily="34" charset="-128"/>
            </a:endParaRPr>
          </a:p>
          <a:p>
            <a:r>
              <a:rPr lang="nb-NO" sz="1100" dirty="0">
                <a:ea typeface="ＭＳ Ｐゴシック" pitchFamily="34" charset="-128"/>
              </a:rPr>
              <a:t>Regjeringen har mål, nå med Statsråd Jan Tore Sanner, om å få til en enklere hverdag for næringsliv og innbyggere: «Fornye, forenkle, forbedre forvaltningen». </a:t>
            </a:r>
          </a:p>
          <a:p>
            <a:r>
              <a:rPr lang="nb-NO" sz="1100" dirty="0">
                <a:ea typeface="ＭＳ Ｐゴシック" pitchFamily="34" charset="-128"/>
              </a:rPr>
              <a:t>Henger på dørene hos KMD.</a:t>
            </a:r>
          </a:p>
          <a:p>
            <a:endParaRPr lang="nb-NO" sz="1100" dirty="0">
              <a:ea typeface="ＭＳ Ｐゴシック" pitchFamily="34" charset="-128"/>
            </a:endParaRPr>
          </a:p>
          <a:p>
            <a:pPr rtl="0" fontAlgn="ctr"/>
            <a:endParaRPr lang="nb-NO" sz="1100" dirty="0">
              <a:ea typeface="ＭＳ Ｐゴシック" pitchFamily="34" charset="-128"/>
            </a:endParaRPr>
          </a:p>
          <a:p>
            <a:endParaRPr lang="nb-NO" sz="11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632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EC0FE-7283-47BD-9D5D-E8AE09F4207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397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EC0FE-7283-47BD-9D5D-E8AE09F42079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219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AF4438-5DD9-452E-AF29-298D6A3A0E2C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79E018-C147-473F-99E2-7BB78EF9AB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753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4438-5DD9-452E-AF29-298D6A3A0E2C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E018-C147-473F-99E2-7BB78EF9AB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154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4438-5DD9-452E-AF29-298D6A3A0E2C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E018-C147-473F-99E2-7BB78EF9AB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04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5" descr="PPT-logo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387350"/>
            <a:ext cx="2397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6" descr="PPT-sirkler-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9050" y="3714750"/>
            <a:ext cx="2349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latin typeface="Arial" pitchFamily="37" charset="0"/>
                <a:cs typeface="Arial" pitchFamily="37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0179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7" charset="0"/>
              <a:buNone/>
              <a:defRPr>
                <a:solidFill>
                  <a:srgbClr val="898989"/>
                </a:solidFill>
                <a:latin typeface="Arial" pitchFamily="37" charset="0"/>
                <a:cs typeface="Arial" pitchFamily="37" charset="0"/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24.02.2014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Unntatt offentlighet §§ 23 og 24</a:t>
            </a:r>
            <a:endParaRPr 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4438-5DD9-452E-AF29-298D6A3A0E2C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E018-C147-473F-99E2-7BB78EF9AB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559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4438-5DD9-452E-AF29-298D6A3A0E2C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E018-C147-473F-99E2-7BB78EF9AB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279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4438-5DD9-452E-AF29-298D6A3A0E2C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E018-C147-473F-99E2-7BB78EF9AB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59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4438-5DD9-452E-AF29-298D6A3A0E2C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E018-C147-473F-99E2-7BB78EF9AB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80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4438-5DD9-452E-AF29-298D6A3A0E2C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E018-C147-473F-99E2-7BB78EF9AB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21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4438-5DD9-452E-AF29-298D6A3A0E2C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E018-C147-473F-99E2-7BB78EF9AB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88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4438-5DD9-452E-AF29-298D6A3A0E2C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E018-C147-473F-99E2-7BB78EF9AB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332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4438-5DD9-452E-AF29-298D6A3A0E2C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E018-C147-473F-99E2-7BB78EF9AB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637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3284984"/>
            <a:ext cx="8208912" cy="2869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4438-5DD9-452E-AF29-298D6A3A0E2C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9E018-C147-473F-99E2-7BB78EF9AB95}" type="slidenum">
              <a:rPr lang="nb-NO" smtClean="0"/>
              <a:t>‹#›</a:t>
            </a:fld>
            <a:endParaRPr lang="nb-NO"/>
          </a:p>
        </p:txBody>
      </p:sp>
      <p:pic>
        <p:nvPicPr>
          <p:cNvPr id="1026" name="Picture 2" descr="D:\Dropbox\Seniornett\SNT-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74000" cy="7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5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mtClean="0">
                <a:solidFill>
                  <a:srgbClr val="000000"/>
                </a:solidFill>
                <a:latin typeface="Arial" charset="0"/>
                <a:cs typeface="Arial" charset="0"/>
              </a:rPr>
              <a:t>24.02.2014</a:t>
            </a:r>
            <a:endParaRPr lang="nb-NO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mtClean="0">
                <a:solidFill>
                  <a:srgbClr val="000000"/>
                </a:solidFill>
                <a:latin typeface="Arial" charset="0"/>
                <a:cs typeface="Arial" charset="0"/>
              </a:rPr>
              <a:t>Unntatt offentlighet §§ 23 og 24</a:t>
            </a:r>
            <a:endParaRPr lang="nb-NO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6126163"/>
            <a:ext cx="8229600" cy="15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31" name="Picture 8" descr="PPT-logo-RGB"/>
          <p:cNvPicPr>
            <a:picLocks noChangeAspect="1" noChangeArrowheads="1"/>
          </p:cNvPicPr>
          <p:nvPr/>
        </p:nvPicPr>
        <p:blipFill>
          <a:blip r:embed="rId3"/>
          <a:srcRect r="47110"/>
          <a:stretch>
            <a:fillRect/>
          </a:stretch>
        </p:blipFill>
        <p:spPr bwMode="auto">
          <a:xfrm>
            <a:off x="7829550" y="6215063"/>
            <a:ext cx="8572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Arial" pitchFamily="37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9pPr>
    </p:titleStyle>
    <p:bodyStyle>
      <a:lvl1pPr marL="269875" indent="-269875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4"/>
        </a:buBlip>
        <a:tabLst>
          <a:tab pos="630238" algn="l"/>
        </a:tabLst>
        <a:defRPr sz="2800" kern="1200">
          <a:solidFill>
            <a:schemeClr val="tx1"/>
          </a:solidFill>
          <a:latin typeface="Arial"/>
          <a:ea typeface="Arial" pitchFamily="37" charset="0"/>
          <a:cs typeface="Arial"/>
        </a:defRPr>
      </a:lvl1pPr>
      <a:lvl2pPr marL="630238" indent="-180975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4"/>
        </a:buBlip>
        <a:tabLst>
          <a:tab pos="630238" algn="l"/>
        </a:tabLst>
        <a:defRPr sz="2000" kern="1200">
          <a:solidFill>
            <a:schemeClr val="tx1"/>
          </a:solidFill>
          <a:latin typeface="Arial"/>
          <a:ea typeface="Arial" pitchFamily="37" charset="0"/>
          <a:cs typeface="Arial"/>
        </a:defRPr>
      </a:lvl2pPr>
      <a:lvl3pPr marL="989013" indent="-17938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4"/>
        </a:buBlip>
        <a:tabLst>
          <a:tab pos="630238" algn="l"/>
        </a:tabLst>
        <a:defRPr kern="1200">
          <a:solidFill>
            <a:schemeClr val="tx1"/>
          </a:solidFill>
          <a:latin typeface="Arial"/>
          <a:ea typeface="Arial" pitchFamily="37" charset="0"/>
          <a:cs typeface="Arial"/>
        </a:defRPr>
      </a:lvl3pPr>
      <a:lvl4pPr marL="1349375" indent="-180975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4"/>
        </a:buBlip>
        <a:tabLst>
          <a:tab pos="630238" algn="l"/>
        </a:tabLst>
        <a:defRPr sz="1600" kern="1200">
          <a:solidFill>
            <a:schemeClr val="tx1"/>
          </a:solidFill>
          <a:latin typeface="Arial"/>
          <a:ea typeface="Arial" pitchFamily="37" charset="0"/>
          <a:cs typeface="Arial"/>
        </a:defRPr>
      </a:lvl4pPr>
      <a:lvl5pPr marL="1708150" indent="-17938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4"/>
        </a:buBlip>
        <a:tabLst>
          <a:tab pos="630238" algn="l"/>
        </a:tabLst>
        <a:defRPr sz="1600" i="1" kern="1200">
          <a:solidFill>
            <a:schemeClr val="tx1"/>
          </a:solidFill>
          <a:latin typeface="Arial"/>
          <a:ea typeface="Arial" pitchFamily="37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id.difi.no/nb/minid" TargetMode="External"/><Relationship Id="rId2" Type="http://schemas.openxmlformats.org/officeDocument/2006/relationships/hyperlink" Target="http://www.idporten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id.difi.no/nb/commfides" TargetMode="External"/><Relationship Id="rId5" Type="http://schemas.openxmlformats.org/officeDocument/2006/relationships/hyperlink" Target="http://eid.difi.no/nb/buypass" TargetMode="External"/><Relationship Id="rId4" Type="http://schemas.openxmlformats.org/officeDocument/2006/relationships/hyperlink" Target="http://eid.difi.no/nb/banki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porten.no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id.difi.no/nb/oppdater-kontaktinformasjonen-di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dporten.n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ge.no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ge.no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ge.no/nb/velg-digital-postkass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post.no/app/registrering#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post.no/app/registrering#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post.no/app/registrering#/person/brevmotta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post.no/hjelp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tjenester.nav.no/minfastlege/innbygger/visloginside.do" TargetMode="External"/><Relationship Id="rId3" Type="http://schemas.openxmlformats.org/officeDocument/2006/relationships/hyperlink" Target="http://www.norge.no/" TargetMode="External"/><Relationship Id="rId7" Type="http://schemas.openxmlformats.org/officeDocument/2006/relationships/hyperlink" Target="http://www.norge.no/nb/reservasjon" TargetMode="External"/><Relationship Id="rId12" Type="http://schemas.openxmlformats.org/officeDocument/2006/relationships/hyperlink" Target="http://www.samordnaopptak.no/info/soke/elektronisk_vitnema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ukerprofil.difi.no/minprofil?locale=nn" TargetMode="External"/><Relationship Id="rId11" Type="http://schemas.openxmlformats.org/officeDocument/2006/relationships/hyperlink" Target="http://www.samordnaopptak.no/info/" TargetMode="External"/><Relationship Id="rId5" Type="http://schemas.openxmlformats.org/officeDocument/2006/relationships/hyperlink" Target="http://www.norge.no/nb/velg-digital-postkasse" TargetMode="External"/><Relationship Id="rId10" Type="http://schemas.openxmlformats.org/officeDocument/2006/relationships/hyperlink" Target="https://www.mineresepter.no/MineResepter/velkommen.jsp" TargetMode="External"/><Relationship Id="rId4" Type="http://schemas.openxmlformats.org/officeDocument/2006/relationships/hyperlink" Target="http://www.skatteetaten.no/nn/Person/Sjolvmelding/Selvangivelse-for-lonnstakere-og-pensjonister/" TargetMode="External"/><Relationship Id="rId9" Type="http://schemas.openxmlformats.org/officeDocument/2006/relationships/hyperlink" Target="https://helsenorge.no/kjernejourna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b="1" dirty="0" smtClean="0"/>
              <a:t>Hva er det</a:t>
            </a:r>
          </a:p>
          <a:p>
            <a:r>
              <a:rPr lang="nb-NO" b="1" dirty="0" smtClean="0"/>
              <a:t>Hvorfor</a:t>
            </a:r>
          </a:p>
          <a:p>
            <a:r>
              <a:rPr lang="nb-NO" b="1" dirty="0" smtClean="0"/>
              <a:t>Digital ID-porten</a:t>
            </a:r>
            <a:endParaRPr lang="nb-NO" b="1" dirty="0"/>
          </a:p>
          <a:p>
            <a:r>
              <a:rPr lang="nb-NO" b="1" dirty="0" smtClean="0"/>
              <a:t>Valg av digital postkasse</a:t>
            </a:r>
            <a:endParaRPr lang="nb-NO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Digital postkasse</a:t>
            </a:r>
            <a:br>
              <a:rPr lang="nb-NO" b="1" dirty="0" smtClean="0"/>
            </a:br>
            <a:r>
              <a:rPr lang="nb-NO" b="1" dirty="0" smtClean="0"/>
              <a:t>Offentlige tjenester på nett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3051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3203848" y="304229"/>
            <a:ext cx="5940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Mestringspunkter </a:t>
            </a:r>
            <a:b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for bruk av Digital Postkasse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Ellipse 3"/>
          <p:cNvSpPr/>
          <p:nvPr/>
        </p:nvSpPr>
        <p:spPr>
          <a:xfrm>
            <a:off x="955343" y="1965278"/>
            <a:ext cx="1310185" cy="1323832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endParaRPr kumimoji="0" lang="nb-NO" sz="4800" b="1" i="0" u="none" strike="noStrike" kern="0" cap="none" spc="0" normalizeH="0" baseline="3000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kstSylinder 4"/>
          <p:cNvSpPr txBox="1"/>
          <p:nvPr/>
        </p:nvSpPr>
        <p:spPr>
          <a:xfrm>
            <a:off x="2361060" y="4687585"/>
            <a:ext cx="3794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Opprette og bruke e-ID. Logge inn via ID-porten.</a:t>
            </a:r>
            <a:b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nb-NO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Ellipse 5"/>
          <p:cNvSpPr/>
          <p:nvPr/>
        </p:nvSpPr>
        <p:spPr>
          <a:xfrm>
            <a:off x="955342" y="3322809"/>
            <a:ext cx="1310185" cy="1323832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9" name="TekstSylinder 6"/>
          <p:cNvSpPr txBox="1"/>
          <p:nvPr/>
        </p:nvSpPr>
        <p:spPr>
          <a:xfrm>
            <a:off x="2361060" y="3600480"/>
            <a:ext cx="4667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Legge inn og  endre kontaktinformasjon  </a:t>
            </a:r>
            <a:b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(lenke på Norge.no)</a:t>
            </a:r>
          </a:p>
        </p:txBody>
      </p:sp>
      <p:sp>
        <p:nvSpPr>
          <p:cNvPr id="10" name="Ellipse 7"/>
          <p:cNvSpPr/>
          <p:nvPr/>
        </p:nvSpPr>
        <p:spPr>
          <a:xfrm>
            <a:off x="955343" y="4687585"/>
            <a:ext cx="1310185" cy="1323832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11" name="TekstSylinder 8"/>
          <p:cNvSpPr txBox="1"/>
          <p:nvPr/>
        </p:nvSpPr>
        <p:spPr>
          <a:xfrm>
            <a:off x="2374705" y="1965278"/>
            <a:ext cx="5240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«Basiskompetanse» i bruk av internett.</a:t>
            </a:r>
            <a:b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Opprette bruker hos e-Boks eller Digipost.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Logge inn og ut av tjenestene.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Laste ned brev til datamaskin, skrive ut ved behov, </a:t>
            </a:r>
          </a:p>
        </p:txBody>
      </p:sp>
    </p:spTree>
    <p:extLst>
      <p:ext uri="{BB962C8B-B14F-4D97-AF65-F5344CB8AC3E}">
        <p14:creationId xmlns:p14="http://schemas.microsoft.com/office/powerpoint/2010/main" val="21110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1"/>
            <a:ext cx="8928992" cy="29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</a:t>
            </a:r>
            <a:r>
              <a:rPr lang="nb-NO" dirty="0" smtClean="0"/>
              <a:t>orutsetning - digital ID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1196752"/>
            <a:ext cx="8136904" cy="108012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ID-porten </a:t>
            </a:r>
            <a:r>
              <a:rPr lang="nb-NO" b="1" dirty="0"/>
              <a:t>- </a:t>
            </a:r>
            <a:r>
              <a:rPr lang="nb-NO" b="1" dirty="0">
                <a:hlinkClick r:id="rId2"/>
              </a:rPr>
              <a:t>http://www.idporten.no/</a:t>
            </a:r>
            <a:r>
              <a:rPr lang="nb-NO" b="1" dirty="0"/>
              <a:t/>
            </a:r>
            <a:br>
              <a:rPr lang="nb-NO" b="1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8208912" cy="4464496"/>
          </a:xfrm>
        </p:spPr>
        <p:txBody>
          <a:bodyPr>
            <a:normAutofit fontScale="92500" lnSpcReduction="10000"/>
          </a:bodyPr>
          <a:lstStyle/>
          <a:p>
            <a:endParaRPr lang="nn-NO" dirty="0" smtClean="0"/>
          </a:p>
          <a:p>
            <a:r>
              <a:rPr lang="nb-NO" dirty="0"/>
              <a:t>F</a:t>
            </a:r>
            <a:r>
              <a:rPr lang="nb-NO" dirty="0" smtClean="0"/>
              <a:t>elles </a:t>
            </a:r>
            <a:r>
              <a:rPr lang="nb-NO" dirty="0"/>
              <a:t>innloggingsløsning til offentlige tjenester på </a:t>
            </a:r>
            <a:r>
              <a:rPr lang="nb-NO" dirty="0" smtClean="0"/>
              <a:t>nett</a:t>
            </a:r>
            <a:r>
              <a:rPr lang="nb-NO" dirty="0"/>
              <a:t> </a:t>
            </a:r>
            <a:r>
              <a:rPr lang="nb-NO" dirty="0" smtClean="0"/>
              <a:t>- </a:t>
            </a:r>
            <a:r>
              <a:rPr lang="nb-NO" dirty="0"/>
              <a:t>sikker innlogging ved bruk av elektronisk ID (e-ID</a:t>
            </a:r>
            <a:r>
              <a:rPr lang="nb-NO" dirty="0" smtClean="0"/>
              <a:t>)</a:t>
            </a:r>
          </a:p>
          <a:p>
            <a:endParaRPr lang="nb-NO" b="1" dirty="0" smtClean="0">
              <a:hlinkClick r:id="rId3"/>
            </a:endParaRPr>
          </a:p>
          <a:p>
            <a:r>
              <a:rPr lang="nb-NO" b="1" dirty="0" err="1" smtClean="0">
                <a:hlinkClick r:id="rId3"/>
              </a:rPr>
              <a:t>MinID</a:t>
            </a:r>
            <a:endParaRPr lang="nb-NO" dirty="0"/>
          </a:p>
          <a:p>
            <a:r>
              <a:rPr lang="nb-NO" b="1" dirty="0" err="1">
                <a:hlinkClick r:id="rId4"/>
              </a:rPr>
              <a:t>BankID</a:t>
            </a:r>
            <a:endParaRPr lang="nb-NO" dirty="0"/>
          </a:p>
          <a:p>
            <a:r>
              <a:rPr lang="nb-NO" b="1" dirty="0" err="1">
                <a:hlinkClick r:id="rId5"/>
              </a:rPr>
              <a:t>Buypass</a:t>
            </a:r>
            <a:endParaRPr lang="nb-NO" dirty="0"/>
          </a:p>
          <a:p>
            <a:r>
              <a:rPr lang="nb-NO" b="1" dirty="0" err="1">
                <a:hlinkClick r:id="rId6"/>
              </a:rPr>
              <a:t>Commfides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47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645333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http://www.idporten.no/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37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2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61653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http://eid.difi.no/nb/oppdater-kontaktinformasjonen-din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66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b="1" dirty="0" smtClean="0"/>
              <a:t>Hvordan </a:t>
            </a:r>
            <a:r>
              <a:rPr lang="nb-NO" b="1" dirty="0"/>
              <a:t>logge inn med </a:t>
            </a:r>
            <a:r>
              <a:rPr lang="nb-NO" b="1" dirty="0" err="1"/>
              <a:t>BankID</a:t>
            </a:r>
            <a:r>
              <a:rPr lang="nb-NO" b="1" dirty="0"/>
              <a:t>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464496"/>
          </a:xfrm>
        </p:spPr>
        <p:txBody>
          <a:bodyPr>
            <a:normAutofit fontScale="92500" lnSpcReduction="20000"/>
          </a:bodyPr>
          <a:lstStyle/>
          <a:p>
            <a:endParaRPr lang="nb-NO" dirty="0" smtClean="0"/>
          </a:p>
          <a:p>
            <a:r>
              <a:rPr lang="nb-NO" sz="3000" dirty="0" smtClean="0"/>
              <a:t>Fødselsnummer</a:t>
            </a:r>
          </a:p>
          <a:p>
            <a:r>
              <a:rPr lang="nb-NO" sz="3000" dirty="0"/>
              <a:t>Kodebrikke fra banken din</a:t>
            </a:r>
          </a:p>
          <a:p>
            <a:r>
              <a:rPr lang="nb-NO" sz="3000" dirty="0"/>
              <a:t>Passord</a:t>
            </a:r>
          </a:p>
          <a:p>
            <a:pPr marL="0" indent="0">
              <a:buNone/>
            </a:pPr>
            <a:endParaRPr lang="nb-NO" sz="2100" dirty="0" smtClean="0"/>
          </a:p>
          <a:p>
            <a:pPr marL="0" indent="0">
              <a:buNone/>
            </a:pPr>
            <a:r>
              <a:rPr lang="nb-NO" sz="2100" dirty="0" smtClean="0"/>
              <a:t>Gå </a:t>
            </a:r>
            <a:r>
              <a:rPr lang="nb-NO" sz="2100" dirty="0"/>
              <a:t>til den tjenesten du ønsker å logge inn </a:t>
            </a:r>
            <a:r>
              <a:rPr lang="nb-NO" sz="2100" dirty="0" smtClean="0"/>
              <a:t>til:</a:t>
            </a:r>
            <a:r>
              <a:rPr lang="nb-NO" sz="2100" dirty="0"/>
              <a:t> </a:t>
            </a:r>
            <a:r>
              <a:rPr lang="nb-NO" sz="2000" b="1" dirty="0">
                <a:hlinkClick r:id="rId2"/>
              </a:rPr>
              <a:t> http://www.idporten.no/</a:t>
            </a:r>
            <a:endParaRPr lang="nb-NO" sz="2100" dirty="0" smtClean="0"/>
          </a:p>
          <a:p>
            <a:r>
              <a:rPr lang="nb-NO" dirty="0" smtClean="0"/>
              <a:t>Velg </a:t>
            </a:r>
            <a:r>
              <a:rPr lang="nb-NO" dirty="0" err="1"/>
              <a:t>BankID</a:t>
            </a:r>
            <a:r>
              <a:rPr lang="nb-NO" dirty="0"/>
              <a:t> som </a:t>
            </a:r>
            <a:r>
              <a:rPr lang="nb-NO" dirty="0" smtClean="0"/>
              <a:t>innloggingsmetode</a:t>
            </a:r>
            <a:endParaRPr lang="nb-NO" dirty="0"/>
          </a:p>
          <a:p>
            <a:r>
              <a:rPr lang="nb-NO" dirty="0"/>
              <a:t>Skriv inn fødselsnummer, 11 </a:t>
            </a:r>
            <a:r>
              <a:rPr lang="nb-NO" dirty="0" smtClean="0"/>
              <a:t>siffer</a:t>
            </a:r>
            <a:endParaRPr lang="nb-NO" dirty="0"/>
          </a:p>
          <a:p>
            <a:r>
              <a:rPr lang="nb-NO" dirty="0"/>
              <a:t>Skriv inn kode fra </a:t>
            </a:r>
            <a:r>
              <a:rPr lang="nb-NO" dirty="0" smtClean="0"/>
              <a:t>kodebrikke</a:t>
            </a:r>
            <a:endParaRPr lang="nb-NO" dirty="0"/>
          </a:p>
          <a:p>
            <a:r>
              <a:rPr lang="nb-NO" dirty="0"/>
              <a:t>Skriv inn passord og logg </a:t>
            </a:r>
            <a:r>
              <a:rPr lang="nb-NO" dirty="0" smtClean="0"/>
              <a:t>inn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63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8352928" cy="5472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985" y="0"/>
            <a:ext cx="476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319087"/>
            <a:ext cx="47529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/>
          <a:lstStyle/>
          <a:p>
            <a:r>
              <a:rPr lang="nb-NO" b="1" dirty="0" smtClean="0"/>
              <a:t>Digital postkasse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08912" cy="2869779"/>
          </a:xfrm>
        </p:spPr>
        <p:txBody>
          <a:bodyPr/>
          <a:lstStyle/>
          <a:p>
            <a:r>
              <a:rPr lang="nb-NO" dirty="0" smtClean="0"/>
              <a:t>E-post </a:t>
            </a:r>
            <a:r>
              <a:rPr lang="nb-NO" b="1" dirty="0" smtClean="0"/>
              <a:t>fra</a:t>
            </a:r>
            <a:r>
              <a:rPr lang="nb-NO" dirty="0" smtClean="0"/>
              <a:t> offentlige myndigheter</a:t>
            </a:r>
          </a:p>
          <a:p>
            <a:r>
              <a:rPr lang="nb-NO" dirty="0" smtClean="0"/>
              <a:t>Varsel på SMS eller e-post når du får viktige brev</a:t>
            </a:r>
          </a:p>
          <a:p>
            <a:r>
              <a:rPr lang="nb-NO" dirty="0" smtClean="0"/>
              <a:t>Kommer ikke i vanlig post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04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det?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26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 alternativer – vi velger 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27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velger vi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Norge.no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42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7625"/>
            <a:ext cx="9144001" cy="6953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2753" y="6536293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hlinkClick r:id="rId3"/>
              </a:rPr>
              <a:t>https://www.norge.no/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49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625"/>
            <a:ext cx="9144001" cy="6762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7586" y="649773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hlinkClick r:id="rId3"/>
              </a:rPr>
              <a:t>https://www.norge.no/nb/velg-digital-postkasse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15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9487" y="6547475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https://www.digipost.no/app/registrering#/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65088"/>
            <a:ext cx="7620000" cy="1143000"/>
          </a:xfrm>
        </p:spPr>
        <p:txBody>
          <a:bodyPr/>
          <a:lstStyle/>
          <a:p>
            <a:r>
              <a:rPr lang="nb-NO" dirty="0" smtClean="0"/>
              <a:t>Registrering </a:t>
            </a:r>
            <a:r>
              <a:rPr lang="nb-NO" dirty="0" err="1" smtClean="0"/>
              <a:t>Digipost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208088"/>
            <a:ext cx="8424936" cy="533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8088"/>
            <a:ext cx="9144000" cy="527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76455" cy="51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0344" y="6502524"/>
            <a:ext cx="429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https://www.digipost.no/app/registrering#/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0728"/>
            <a:ext cx="9144000" cy="553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9143999" cy="562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5348" y="6478035"/>
            <a:ext cx="608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https://www.digipost.no/app/registrering#/person/brevmottak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72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" y="1340768"/>
            <a:ext cx="924016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0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68760"/>
            <a:ext cx="9144000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" y="1563475"/>
            <a:ext cx="9131027" cy="513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5512" y="6309320"/>
            <a:ext cx="456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hlinkClick r:id="rId3"/>
              </a:rPr>
              <a:t>http</a:t>
            </a:r>
            <a:r>
              <a:rPr lang="nb-NO" dirty="0">
                <a:hlinkClick r:id="rId3"/>
              </a:rPr>
              <a:t>://www.norge.no/nb/om-digital-postkasse</a:t>
            </a:r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991913" y="825931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 smtClean="0"/>
              <a:t>Ofte stilte spørsmål</a:t>
            </a:r>
            <a:endParaRPr lang="nb-NO" sz="4400" b="1" dirty="0"/>
          </a:p>
        </p:txBody>
      </p:sp>
    </p:spTree>
    <p:extLst>
      <p:ext uri="{BB962C8B-B14F-4D97-AF65-F5344CB8AC3E}">
        <p14:creationId xmlns:p14="http://schemas.microsoft.com/office/powerpoint/2010/main" val="23316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Offentlige </a:t>
            </a:r>
            <a:r>
              <a:rPr lang="nb-NO" b="1" dirty="0"/>
              <a:t>tjenester på nett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800" dirty="0"/>
          </a:p>
          <a:p>
            <a:r>
              <a:rPr lang="nb-NO" sz="2800" dirty="0" smtClean="0"/>
              <a:t>Stat </a:t>
            </a:r>
            <a:r>
              <a:rPr lang="nb-NO" sz="2800" dirty="0"/>
              <a:t>og kommune går over til å kommunisere på nett med </a:t>
            </a:r>
            <a:r>
              <a:rPr lang="nb-NO" sz="2800" dirty="0" smtClean="0"/>
              <a:t>innbyggerne </a:t>
            </a:r>
          </a:p>
          <a:p>
            <a:r>
              <a:rPr lang="nb-NO" sz="2800" dirty="0" smtClean="0"/>
              <a:t>Det </a:t>
            </a:r>
            <a:r>
              <a:rPr lang="nb-NO" sz="2800" dirty="0"/>
              <a:t>gir en enklere hverdag for deg som innbygger, med bedre tjenester og raskere svar fra offentlig sektor</a:t>
            </a:r>
            <a:r>
              <a:rPr lang="nb-NO" sz="2800" dirty="0" smtClean="0"/>
              <a:t>.</a:t>
            </a:r>
          </a:p>
          <a:p>
            <a:r>
              <a:rPr lang="nb-NO" sz="2800" dirty="0" smtClean="0"/>
              <a:t>Når </a:t>
            </a:r>
            <a:r>
              <a:rPr lang="nb-NO" sz="2800" dirty="0"/>
              <a:t>det offentlige sender viktig post til deg, får du </a:t>
            </a:r>
            <a:r>
              <a:rPr lang="nb-NO" sz="2800" b="1" dirty="0"/>
              <a:t>varsel på SMS eller e-post </a:t>
            </a:r>
            <a:r>
              <a:rPr lang="nb-NO" sz="2800" dirty="0"/>
              <a:t>om hvor du skal logge inn for å lese </a:t>
            </a:r>
            <a:r>
              <a:rPr lang="nb-NO" sz="2800" dirty="0" smtClean="0"/>
              <a:t>brevet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0354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Avansert – annet vi kan gjøre i postkassen?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1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68760"/>
            <a:ext cx="867645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" y="1268760"/>
            <a:ext cx="8229600" cy="1143000"/>
          </a:xfrm>
        </p:spPr>
        <p:txBody>
          <a:bodyPr/>
          <a:lstStyle/>
          <a:p>
            <a:r>
              <a:rPr lang="nb-NO" dirty="0" smtClean="0"/>
              <a:t>Elektroniske kvitteringer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08912" cy="3661867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For å motta elektroniske kvitteringer i </a:t>
            </a:r>
            <a:r>
              <a:rPr lang="nb-NO" dirty="0" err="1"/>
              <a:t>Digipost</a:t>
            </a:r>
            <a:r>
              <a:rPr lang="nb-NO" dirty="0"/>
              <a:t> må du koble betalingskortene dine med </a:t>
            </a:r>
            <a:r>
              <a:rPr lang="nb-NO" dirty="0" err="1"/>
              <a:t>tjenesten.Det</a:t>
            </a:r>
            <a:r>
              <a:rPr lang="nb-NO" dirty="0"/>
              <a:t> gjør du ved å registrere kortene dine før neste kjøp på ett av brukerstedene. Kvitteringene vil vises i </a:t>
            </a:r>
            <a:r>
              <a:rPr lang="nb-NO" dirty="0" err="1"/>
              <a:t>Digipost</a:t>
            </a:r>
            <a:r>
              <a:rPr lang="nb-NO" dirty="0"/>
              <a:t> etter du har bekreftet kjøpesummen fra ett av de tre siste kjøpene dine.</a:t>
            </a:r>
          </a:p>
          <a:p>
            <a:r>
              <a:rPr lang="nb-NO" dirty="0"/>
              <a:t>Du trenger kun å legge inn en av kjøpesummene for kortet én gang</a:t>
            </a:r>
          </a:p>
        </p:txBody>
      </p:sp>
    </p:spTree>
    <p:extLst>
      <p:ext uri="{BB962C8B-B14F-4D97-AF65-F5344CB8AC3E}">
        <p14:creationId xmlns:p14="http://schemas.microsoft.com/office/powerpoint/2010/main" val="33952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Mapper i </a:t>
            </a:r>
            <a:r>
              <a:rPr lang="nb-NO" dirty="0" err="1" smtClean="0"/>
              <a:t>Digipost</a:t>
            </a:r>
            <a:r>
              <a:rPr lang="nb-NO" dirty="0" smtClean="0"/>
              <a:t> ("ringpermer")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81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Altinn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Selvangivelsen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24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Norge.no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6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b="1" dirty="0" smtClean="0"/>
              <a:t>Veiviser </a:t>
            </a:r>
            <a:r>
              <a:rPr lang="nb-NO" b="1" dirty="0"/>
              <a:t>til offentlige tjenester på </a:t>
            </a:r>
            <a:r>
              <a:rPr lang="nb-NO" b="1" dirty="0" smtClean="0"/>
              <a:t>nett </a:t>
            </a:r>
            <a:r>
              <a:rPr lang="nb-NO" b="1" dirty="0" smtClean="0">
                <a:hlinkClick r:id="rId3"/>
              </a:rPr>
              <a:t>www.norge.no</a:t>
            </a:r>
            <a:r>
              <a:rPr lang="nb-NO" b="1" dirty="0" smtClean="0"/>
              <a:t> – mest brukte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2492896"/>
            <a:ext cx="8208912" cy="4176464"/>
          </a:xfrm>
        </p:spPr>
        <p:txBody>
          <a:bodyPr>
            <a:normAutofit fontScale="77500" lnSpcReduction="20000"/>
          </a:bodyPr>
          <a:lstStyle/>
          <a:p>
            <a:endParaRPr lang="nb-NO" dirty="0" smtClean="0"/>
          </a:p>
          <a:p>
            <a:r>
              <a:rPr lang="nb-NO" dirty="0">
                <a:hlinkClick r:id="rId4"/>
              </a:rPr>
              <a:t>Selvangivelsen</a:t>
            </a:r>
            <a:endParaRPr lang="nb-NO" dirty="0"/>
          </a:p>
          <a:p>
            <a:r>
              <a:rPr lang="nb-NO" dirty="0">
                <a:hlinkClick r:id="rId5"/>
              </a:rPr>
              <a:t>Velg digital postkasse</a:t>
            </a:r>
            <a:endParaRPr lang="nb-NO" dirty="0"/>
          </a:p>
          <a:p>
            <a:r>
              <a:rPr lang="nb-NO" dirty="0">
                <a:hlinkClick r:id="rId6"/>
              </a:rPr>
              <a:t>Oppdater kontaktinformasjonen din</a:t>
            </a:r>
            <a:endParaRPr lang="nb-NO" dirty="0"/>
          </a:p>
          <a:p>
            <a:r>
              <a:rPr lang="nb-NO" dirty="0">
                <a:hlinkClick r:id="rId7"/>
              </a:rPr>
              <a:t>Reserver deg mot kommunikasjon på nett eller fjern reservasjonen</a:t>
            </a:r>
            <a:endParaRPr lang="nb-NO" dirty="0"/>
          </a:p>
          <a:p>
            <a:r>
              <a:rPr lang="nb-NO" dirty="0">
                <a:hlinkClick r:id="rId8"/>
              </a:rPr>
              <a:t>Bytte fastlege - Min fastlege</a:t>
            </a:r>
            <a:endParaRPr lang="nb-NO" dirty="0"/>
          </a:p>
          <a:p>
            <a:r>
              <a:rPr lang="nb-NO" dirty="0">
                <a:hlinkClick r:id="rId9"/>
              </a:rPr>
              <a:t>Kjernejournal</a:t>
            </a:r>
            <a:endParaRPr lang="nb-NO" dirty="0"/>
          </a:p>
          <a:p>
            <a:r>
              <a:rPr lang="nb-NO" dirty="0">
                <a:hlinkClick r:id="rId10"/>
              </a:rPr>
              <a:t>Mine resepter</a:t>
            </a:r>
            <a:endParaRPr lang="nb-NO" dirty="0"/>
          </a:p>
          <a:p>
            <a:r>
              <a:rPr lang="nb-NO" dirty="0">
                <a:hlinkClick r:id="rId11"/>
              </a:rPr>
              <a:t>Søke studieplass - Samordna opptak</a:t>
            </a:r>
            <a:endParaRPr lang="nb-NO" dirty="0"/>
          </a:p>
          <a:p>
            <a:r>
              <a:rPr lang="nb-NO" dirty="0">
                <a:hlinkClick r:id="rId12"/>
              </a:rPr>
              <a:t>Vitnemål </a:t>
            </a:r>
            <a:r>
              <a:rPr lang="nb-NO" dirty="0" err="1">
                <a:hlinkClick r:id="rId12"/>
              </a:rPr>
              <a:t>frå</a:t>
            </a:r>
            <a:r>
              <a:rPr lang="nb-NO" dirty="0">
                <a:hlinkClick r:id="rId12"/>
              </a:rPr>
              <a:t> </a:t>
            </a:r>
            <a:r>
              <a:rPr lang="nb-NO" dirty="0" err="1">
                <a:hlinkClick r:id="rId12"/>
              </a:rPr>
              <a:t>vidaregåande</a:t>
            </a:r>
            <a:r>
              <a:rPr lang="nb-NO" dirty="0">
                <a:hlinkClick r:id="rId12"/>
              </a:rPr>
              <a:t> skule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84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vil komme i postkassen?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Alle </a:t>
            </a:r>
            <a:r>
              <a:rPr lang="nb-NO" dirty="0"/>
              <a:t>statlige virksomheter skal ta i bruk den digitale postkassen i løpet av 2016, og svært mange kommuner vil gjøre det samme.</a:t>
            </a:r>
          </a:p>
        </p:txBody>
      </p:sp>
    </p:spTree>
    <p:extLst>
      <p:ext uri="{BB962C8B-B14F-4D97-AF65-F5344CB8AC3E}">
        <p14:creationId xmlns:p14="http://schemas.microsoft.com/office/powerpoint/2010/main" val="15627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268760"/>
            <a:ext cx="7992888" cy="558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Du får post digitalt på en sikker måte. </a:t>
            </a:r>
          </a:p>
          <a:p>
            <a:r>
              <a:rPr lang="nb-NO" dirty="0"/>
              <a:t>Du får post fra det offentlige på ett sted. </a:t>
            </a:r>
          </a:p>
          <a:p>
            <a:r>
              <a:rPr lang="nb-NO" dirty="0"/>
              <a:t>Du sparer miljøet og reduserer offentlige utgifter.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13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ctrTitle"/>
          </p:nvPr>
        </p:nvSpPr>
        <p:spPr>
          <a:xfrm>
            <a:off x="650631" y="2130426"/>
            <a:ext cx="7772400" cy="1470025"/>
          </a:xfrm>
        </p:spPr>
        <p:txBody>
          <a:bodyPr/>
          <a:lstStyle/>
          <a:p>
            <a:r>
              <a:rPr lang="nb-NO" dirty="0" smtClean="0"/>
              <a:t>Fornye</a:t>
            </a:r>
            <a:r>
              <a:rPr lang="nb-NO" dirty="0"/>
              <a:t>, forenkle, </a:t>
            </a:r>
            <a:r>
              <a:rPr lang="nb-NO" dirty="0" smtClean="0"/>
              <a:t>forbedre…</a:t>
            </a:r>
            <a:r>
              <a:rPr lang="nb-NO" dirty="0"/>
              <a:t/>
            </a:r>
            <a:br>
              <a:rPr lang="nb-NO" dirty="0"/>
            </a:b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99748" y="4470699"/>
            <a:ext cx="783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cs typeface="Arial" charset="0"/>
              </a:rPr>
              <a:t>Digital </a:t>
            </a:r>
            <a:r>
              <a:rPr lang="nb-NO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cs typeface="Arial" charset="0"/>
              </a:rPr>
              <a:t>kommunikasjon med </a:t>
            </a:r>
            <a:r>
              <a:rPr lang="nb-NO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cs typeface="Arial" charset="0"/>
              </a:rPr>
              <a:t>innbyggere som hovedregel</a:t>
            </a:r>
            <a:endParaRPr lang="nb-NO" sz="2400" dirty="0">
              <a:solidFill>
                <a:srgbClr val="000000">
                  <a:lumMod val="65000"/>
                  <a:lumOff val="3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268760"/>
            <a:ext cx="7992888" cy="5328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2082"/>
            <a:ext cx="8568952" cy="5191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965" y="47667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Innbyggere med digital postkasse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630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324528" cy="54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Andel av hvert årskull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899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T-PP3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sjon Difi">
  <a:themeElements>
    <a:clrScheme name="Difi_ppt_mal 2">
      <a:dk1>
        <a:srgbClr val="000000"/>
      </a:dk1>
      <a:lt1>
        <a:srgbClr val="FFFFFF"/>
      </a:lt1>
      <a:dk2>
        <a:srgbClr val="131313"/>
      </a:dk2>
      <a:lt2>
        <a:srgbClr val="D8E8C4"/>
      </a:lt2>
      <a:accent1>
        <a:srgbClr val="42A437"/>
      </a:accent1>
      <a:accent2>
        <a:srgbClr val="5F6062"/>
      </a:accent2>
      <a:accent3>
        <a:srgbClr val="FFFFFF"/>
      </a:accent3>
      <a:accent4>
        <a:srgbClr val="000000"/>
      </a:accent4>
      <a:accent5>
        <a:srgbClr val="B0CFAE"/>
      </a:accent5>
      <a:accent6>
        <a:srgbClr val="555658"/>
      </a:accent6>
      <a:hlink>
        <a:srgbClr val="005380"/>
      </a:hlink>
      <a:folHlink>
        <a:srgbClr val="6E18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fi_ppt_mal 1">
        <a:dk1>
          <a:srgbClr val="000000"/>
        </a:dk1>
        <a:lt1>
          <a:srgbClr val="FFFFFF"/>
        </a:lt1>
        <a:dk2>
          <a:srgbClr val="131313"/>
        </a:dk2>
        <a:lt2>
          <a:srgbClr val="EEECE1"/>
        </a:lt2>
        <a:accent1>
          <a:srgbClr val="42A437"/>
        </a:accent1>
        <a:accent2>
          <a:srgbClr val="003959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003350"/>
        </a:accent6>
        <a:hlink>
          <a:srgbClr val="A53059"/>
        </a:hlink>
        <a:folHlink>
          <a:srgbClr val="DE62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fi_ppt_mal 2">
        <a:dk1>
          <a:srgbClr val="000000"/>
        </a:dk1>
        <a:lt1>
          <a:srgbClr val="FFFFFF"/>
        </a:lt1>
        <a:dk2>
          <a:srgbClr val="131313"/>
        </a:dk2>
        <a:lt2>
          <a:srgbClr val="D8E8C4"/>
        </a:lt2>
        <a:accent1>
          <a:srgbClr val="42A437"/>
        </a:accent1>
        <a:accent2>
          <a:srgbClr val="5F6062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555658"/>
        </a:accent6>
        <a:hlink>
          <a:srgbClr val="005380"/>
        </a:hlink>
        <a:folHlink>
          <a:srgbClr val="6E1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SNT-PP3-logo</Template>
  <TotalTime>3437</TotalTime>
  <Words>454</Words>
  <Application>Microsoft Office PowerPoint</Application>
  <PresentationFormat>Skjermfremvisning (4:3)</PresentationFormat>
  <Paragraphs>96</Paragraphs>
  <Slides>38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38</vt:i4>
      </vt:variant>
    </vt:vector>
  </HeadingPairs>
  <TitlesOfParts>
    <vt:vector size="40" baseType="lpstr">
      <vt:lpstr>SNT-PP3-logo</vt:lpstr>
      <vt:lpstr>Presentasjon Difi</vt:lpstr>
      <vt:lpstr>Digital postkasse Offentlige tjenester på nett</vt:lpstr>
      <vt:lpstr>Hva er det?</vt:lpstr>
      <vt:lpstr> Offentlige tjenester på nett </vt:lpstr>
      <vt:lpstr>Hva vil komme i postkassen?</vt:lpstr>
      <vt:lpstr>PowerPoint-presentasjon</vt:lpstr>
      <vt:lpstr>Hvorfor?</vt:lpstr>
      <vt:lpstr>Fornye, forenkle, forbedre… </vt:lpstr>
      <vt:lpstr>PowerPoint-presentasjon</vt:lpstr>
      <vt:lpstr>PowerPoint-presentasjon</vt:lpstr>
      <vt:lpstr>PowerPoint-presentasjon</vt:lpstr>
      <vt:lpstr>PowerPoint-presentasjon</vt:lpstr>
      <vt:lpstr>Forutsetning - digital ID</vt:lpstr>
      <vt:lpstr> ID-porten - http://www.idporten.no/ </vt:lpstr>
      <vt:lpstr>PowerPoint-presentasjon</vt:lpstr>
      <vt:lpstr>PowerPoint-presentasjon</vt:lpstr>
      <vt:lpstr> Hvordan logge inn med BankID? </vt:lpstr>
      <vt:lpstr>PowerPoint-presentasjon</vt:lpstr>
      <vt:lpstr>PowerPoint-presentasjon</vt:lpstr>
      <vt:lpstr>Digital postkasse</vt:lpstr>
      <vt:lpstr>To alternativer – vi velger en</vt:lpstr>
      <vt:lpstr>Hvordan velger vi</vt:lpstr>
      <vt:lpstr>PowerPoint-presentasjon</vt:lpstr>
      <vt:lpstr>PowerPoint-presentasjon</vt:lpstr>
      <vt:lpstr>Registrering Digipost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Avansert – annet vi kan gjøre i postkassen?</vt:lpstr>
      <vt:lpstr>PowerPoint-presentasjon</vt:lpstr>
      <vt:lpstr>Elektroniske kvitteringer</vt:lpstr>
      <vt:lpstr>Mapper i Digipost ("ringpermer")</vt:lpstr>
      <vt:lpstr>PowerPoint-presentasjon</vt:lpstr>
      <vt:lpstr>PowerPoint-presentasjon</vt:lpstr>
      <vt:lpstr>Altinn</vt:lpstr>
      <vt:lpstr>Norge.no</vt:lpstr>
      <vt:lpstr>  Veiviser til offentlige tjenester på nett www.norge.no – mest brukte  </vt:lpstr>
    </vt:vector>
  </TitlesOfParts>
  <Company>SINTEF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Steinar Kvitsand</dc:creator>
  <cp:lastModifiedBy>Arne Sølvberg</cp:lastModifiedBy>
  <cp:revision>88</cp:revision>
  <cp:lastPrinted>2017-11-02T14:29:21Z</cp:lastPrinted>
  <dcterms:created xsi:type="dcterms:W3CDTF">2015-03-05T10:24:29Z</dcterms:created>
  <dcterms:modified xsi:type="dcterms:W3CDTF">2018-01-25T10:04:30Z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-2105101864</vt:i4>
  </property>
  <property fmtid="{D5CDD505-2E9C-101B-9397-08002B2CF9AE}" pid="3" name="_NewReviewCycle">
    <vt:lpwstr/>
  </property>
  <property fmtid="{D5CDD505-2E9C-101B-9397-08002B2CF9AE}" pid="4" name="_EmailSubject">
    <vt:lpwstr>Sv[2]: Temamøter</vt:lpwstr>
  </property>
  <property fmtid="{D5CDD505-2E9C-101B-9397-08002B2CF9AE}" pid="5" name="_AuthorEmail">
    <vt:lpwstr>Steinar.H.Kvitsand@sintef.no</vt:lpwstr>
  </property>
  <property fmtid="{D5CDD505-2E9C-101B-9397-08002B2CF9AE}" pid="6" name="_AuthorEmailDisplayName">
    <vt:lpwstr>Steinar H Kvitsand</vt:lpwstr>
  </property>
</Properties>
</file>