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handoutMasterIdLst>
    <p:handoutMasterId r:id="rId24"/>
  </p:handoutMasterIdLst>
  <p:sldIdLst>
    <p:sldId id="259" r:id="rId4"/>
    <p:sldId id="313" r:id="rId5"/>
    <p:sldId id="327" r:id="rId6"/>
    <p:sldId id="265" r:id="rId7"/>
    <p:sldId id="273" r:id="rId8"/>
    <p:sldId id="304" r:id="rId9"/>
    <p:sldId id="305" r:id="rId10"/>
    <p:sldId id="278" r:id="rId11"/>
    <p:sldId id="306" r:id="rId12"/>
    <p:sldId id="307" r:id="rId13"/>
    <p:sldId id="308" r:id="rId14"/>
    <p:sldId id="309" r:id="rId15"/>
    <p:sldId id="310" r:id="rId16"/>
    <p:sldId id="312" r:id="rId17"/>
    <p:sldId id="271" r:id="rId18"/>
    <p:sldId id="281" r:id="rId19"/>
    <p:sldId id="272" r:id="rId20"/>
    <p:sldId id="270" r:id="rId21"/>
    <p:sldId id="268" r:id="rId22"/>
  </p:sldIdLst>
  <p:sldSz cx="12192000" cy="6858000"/>
  <p:notesSz cx="6858000" cy="9945688"/>
  <p:embeddedFontLs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6DEE6-995A-4173-9EC5-58D3EDC24BA5}" v="1" dt="2023-11-19T11:26:45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3719" autoAdjust="0"/>
  </p:normalViewPr>
  <p:slideViewPr>
    <p:cSldViewPr snapToGrid="0">
      <p:cViewPr varScale="1">
        <p:scale>
          <a:sx n="64" d="100"/>
          <a:sy n="64" d="100"/>
        </p:scale>
        <p:origin x="10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e Stordalen" userId="6295b374dd0ea4f9" providerId="LiveId" clId="{41B6DEE6-995A-4173-9EC5-58D3EDC24BA5}"/>
    <pc:docChg chg="modSld">
      <pc:chgData name="Thore Stordalen" userId="6295b374dd0ea4f9" providerId="LiveId" clId="{41B6DEE6-995A-4173-9EC5-58D3EDC24BA5}" dt="2023-11-19T11:29:44.666" v="44" actId="1076"/>
      <pc:docMkLst>
        <pc:docMk/>
      </pc:docMkLst>
      <pc:sldChg chg="modSp mod">
        <pc:chgData name="Thore Stordalen" userId="6295b374dd0ea4f9" providerId="LiveId" clId="{41B6DEE6-995A-4173-9EC5-58D3EDC24BA5}" dt="2023-11-19T11:27:48.439" v="42" actId="1038"/>
        <pc:sldMkLst>
          <pc:docMk/>
          <pc:sldMk cId="3687903719" sldId="258"/>
        </pc:sldMkLst>
        <pc:picChg chg="mod">
          <ac:chgData name="Thore Stordalen" userId="6295b374dd0ea4f9" providerId="LiveId" clId="{41B6DEE6-995A-4173-9EC5-58D3EDC24BA5}" dt="2023-11-19T11:27:48.439" v="42" actId="1038"/>
          <ac:picMkLst>
            <pc:docMk/>
            <pc:sldMk cId="3687903719" sldId="258"/>
            <ac:picMk id="5" creationId="{59A1550E-8FB8-04D3-C4A6-318BE1D6471E}"/>
          </ac:picMkLst>
        </pc:picChg>
        <pc:picChg chg="mod">
          <ac:chgData name="Thore Stordalen" userId="6295b374dd0ea4f9" providerId="LiveId" clId="{41B6DEE6-995A-4173-9EC5-58D3EDC24BA5}" dt="2023-11-19T11:27:48.439" v="42" actId="1038"/>
          <ac:picMkLst>
            <pc:docMk/>
            <pc:sldMk cId="3687903719" sldId="258"/>
            <ac:picMk id="7" creationId="{3D14901E-C119-64A0-FE91-6881BE7F617A}"/>
          </ac:picMkLst>
        </pc:picChg>
        <pc:picChg chg="mod">
          <ac:chgData name="Thore Stordalen" userId="6295b374dd0ea4f9" providerId="LiveId" clId="{41B6DEE6-995A-4173-9EC5-58D3EDC24BA5}" dt="2023-11-19T11:27:48.439" v="42" actId="1038"/>
          <ac:picMkLst>
            <pc:docMk/>
            <pc:sldMk cId="3687903719" sldId="258"/>
            <ac:picMk id="8" creationId="{C1657941-C355-F4B3-200A-5128581E9AE2}"/>
          </ac:picMkLst>
        </pc:picChg>
      </pc:sldChg>
      <pc:sldChg chg="modSp mod">
        <pc:chgData name="Thore Stordalen" userId="6295b374dd0ea4f9" providerId="LiveId" clId="{41B6DEE6-995A-4173-9EC5-58D3EDC24BA5}" dt="2023-11-19T11:27:24.440" v="2" actId="1076"/>
        <pc:sldMkLst>
          <pc:docMk/>
          <pc:sldMk cId="3952600469" sldId="259"/>
        </pc:sldMkLst>
        <pc:spChg chg="mod">
          <ac:chgData name="Thore Stordalen" userId="6295b374dd0ea4f9" providerId="LiveId" clId="{41B6DEE6-995A-4173-9EC5-58D3EDC24BA5}" dt="2023-11-19T11:27:24.440" v="2" actId="1076"/>
          <ac:spMkLst>
            <pc:docMk/>
            <pc:sldMk cId="3952600469" sldId="259"/>
            <ac:spMk id="6" creationId="{00000000-0000-0000-0000-000000000000}"/>
          </ac:spMkLst>
        </pc:spChg>
      </pc:sldChg>
      <pc:sldChg chg="modSp mod">
        <pc:chgData name="Thore Stordalen" userId="6295b374dd0ea4f9" providerId="LiveId" clId="{41B6DEE6-995A-4173-9EC5-58D3EDC24BA5}" dt="2023-11-19T11:29:44.666" v="44" actId="1076"/>
        <pc:sldMkLst>
          <pc:docMk/>
          <pc:sldMk cId="3678519997" sldId="268"/>
        </pc:sldMkLst>
        <pc:spChg chg="mod">
          <ac:chgData name="Thore Stordalen" userId="6295b374dd0ea4f9" providerId="LiveId" clId="{41B6DEE6-995A-4173-9EC5-58D3EDC24BA5}" dt="2023-11-19T11:29:44.666" v="44" actId="1076"/>
          <ac:spMkLst>
            <pc:docMk/>
            <pc:sldMk cId="3678519997" sldId="26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3EDED2D-CB62-4C46-1BAD-1665AE13BB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7BF04DB-BAB0-7930-7557-775CC5BB8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0566E-9A48-4543-BD67-9196DE1D9973}" type="datetimeFigureOut">
              <a:rPr lang="nb-NO" smtClean="0">
                <a:latin typeface="Georgia" panose="02040502050405020303" pitchFamily="18" charset="0"/>
              </a:rPr>
              <a:t>06.12.2023</a:t>
            </a:fld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CD6397-99F9-7D19-4D89-9A4EF3E813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C3AC65-F0D4-DBE9-141C-89B76A77C9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6F237-3268-4AC8-9FA0-BB22E3565CB9}" type="slidenum">
              <a:rPr lang="nb-NO" smtClean="0">
                <a:latin typeface="Georgia" panose="02040502050405020303" pitchFamily="18" charset="0"/>
              </a:rPr>
              <a:t>‹#›</a:t>
            </a:fld>
            <a:endParaRPr 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4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87BC6467-DFE9-41D7-AA88-92600B570E7A}" type="datetimeFigureOut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D0FBC748-8E91-4A3A-A989-3F52CF4DD31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0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Nettskjema</a:t>
            </a:r>
            <a:r>
              <a:rPr lang="nb-NO" baseline="0" dirty="0"/>
              <a:t> = Innmelding Seniornett Larvik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2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Mistenkelig at dette har gått stille for seg. Sjekk om andre medier også har skrevet om hendelsen.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6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Overskriften</a:t>
            </a:r>
            <a:r>
              <a:rPr lang="nb-NO" baseline="0" dirty="0"/>
              <a:t> forvrenger sannheten. Er «sann», men</a:t>
            </a:r>
            <a:r>
              <a:rPr lang="nb-NO" dirty="0"/>
              <a:t> allikevel falsk. 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43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Er overskriften sann? Nei! 50% vil ikke øke skatten 35% godtar/ønsker økt skatt.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4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sz="1400" b="1" dirty="0"/>
              <a:t>Sjekk adressen</a:t>
            </a:r>
            <a:r>
              <a:rPr lang="nb-NO" sz="1400" b="1" baseline="0" dirty="0"/>
              <a:t> som mailen kommer fra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b="1" baseline="0" dirty="0"/>
              <a:t>4 av 10 har selv oppgitt sensitiv informasjon til svindleren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b="1" baseline="0" dirty="0"/>
              <a:t>Kvinner mest utsatt for økonomisk belastende svindel (80% av dem av nærstående)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b="1" baseline="0" dirty="0" err="1"/>
              <a:t>BankID</a:t>
            </a:r>
            <a:r>
              <a:rPr lang="nb-NO" sz="1400" b="1" baseline="0" dirty="0"/>
              <a:t>-brikken mest brukt – </a:t>
            </a:r>
            <a:r>
              <a:rPr lang="nb-NO" sz="1400" b="1" baseline="0" dirty="0" err="1"/>
              <a:t>BankID-appen</a:t>
            </a:r>
            <a:r>
              <a:rPr lang="nb-NO" sz="1400" b="1" baseline="0" dirty="0"/>
              <a:t> vanskeligere å betjene</a:t>
            </a:r>
          </a:p>
          <a:p>
            <a:pPr marL="342900" indent="-342900">
              <a:buFont typeface="+mj-lt"/>
              <a:buAutoNum type="arabicPeriod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5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Falsk pop-up på Facebook.</a:t>
            </a:r>
            <a:r>
              <a:rPr lang="nb-NO" baseline="0" dirty="0"/>
              <a:t> Har jeg bedt om </a:t>
            </a:r>
            <a:r>
              <a:rPr lang="nb-NO" baseline="0" dirty="0" err="1"/>
              <a:t>tilbakestilling</a:t>
            </a:r>
            <a:r>
              <a:rPr lang="nb-NO" baseline="0" dirty="0"/>
              <a:t> av passord? Nei.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7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får denne</a:t>
            </a:r>
            <a:r>
              <a:rPr lang="nb-NO" baseline="0" dirty="0"/>
              <a:t> beskjeden hvis du har endret passord. Alt OK.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1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1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er en oversikt over div. kurs på "NettVett.no" som du kan ta når det passer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BC748-8E91-4A3A-A989-3F52CF4DD31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4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4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2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26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F15F73CF-B685-4BCE-9778-1DEB408E0F21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24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12FBD7EF-BF67-48CE-A071-A44B216E35D8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84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5962CF2D-6D2B-42A2-8513-DB0236BA541E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5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1CAD71C7-AF4A-45CA-82F8-589054D29B31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71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601E975B-4229-4C2C-B8D2-71FD9C14CF8C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51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4E1D3170-87F7-4BA9-8074-CEF57F71E0EF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108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F3126DA7-FB04-4E48-98BB-6C0FDFBFDF81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05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28A9C610-71DC-4F0B-8C1F-0E387226DF69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4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41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FC3758CF-3478-499A-820C-962CB0D9732C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983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80AC71DD-8189-451A-A4C3-F886286BCB6C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366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24262832-B327-417C-9476-D94E8662F3AD}" type="datetime1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4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351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570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41D9C7A7-4CAA-E456-E11B-1AD5055D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843F8F1E-808F-64A1-1385-C0BC2FE4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F4285794-420E-EC08-C0A9-F1D2F76E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B7A010A1-B233-8F59-18DC-D0E74897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30931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515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92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197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5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985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400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4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30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8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58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8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43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470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n-NO" dirty="0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E5217FB-373A-4340-B3FC-B199557EF9F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BB5092-D7AD-5C4B-02CB-7C07449165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24600"/>
            <a:ext cx="2428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4645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n-NO" dirty="0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E5217FB-373A-4340-B3FC-B199557EF9F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416360-7563-F8B8-2ECE-7390C4034C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24600"/>
            <a:ext cx="2428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n-NO" dirty="0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E5217FB-373A-4340-B3FC-B199557EF9F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0DF348-8BC3-C510-074A-F42C9646D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27166"/>
            <a:ext cx="2428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xtramile.no/user/Training/HandleTrainingRequest?t=Lesson&amp;o=00df468b-45a3-41a7-9485-012fc4dbbd05" TargetMode="External"/><Relationship Id="rId13" Type="http://schemas.openxmlformats.org/officeDocument/2006/relationships/hyperlink" Target="https://app.xtramile.no/user/Training/HandleTrainingRequest?t=Lesson&amp;o=cc46ffdb-bc3c-43ab-8ac2-58f1aa682c31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app.xtramile.no/user/Training/HandleTrainingRequest?t=Lesson&amp;o=914a9fa9-5810-46c2-b473-c50758401fd7" TargetMode="External"/><Relationship Id="rId12" Type="http://schemas.openxmlformats.org/officeDocument/2006/relationships/hyperlink" Target="https://app.xtramile.no/user/Training/HandleTrainingRequest?t=Lesson&amp;o=8f27a587-2c6a-4e4a-a4ce-910da3341c49" TargetMode="External"/><Relationship Id="rId17" Type="http://schemas.openxmlformats.org/officeDocument/2006/relationships/hyperlink" Target="https://nettvett.no/kurs-old/sikkerhet-for-seniorer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app.xtramile.no/user/Training/HandleTrainingRequest?t=Lesson&amp;o=012481dc-0983-4fcf-9d73-16255c9d4da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pp.xtramile.no/user/Training/HandleTrainingRequest?t=Lesson&amp;o=d497e02a-ec48-4443-834b-9744734ec767" TargetMode="External"/><Relationship Id="rId11" Type="http://schemas.openxmlformats.org/officeDocument/2006/relationships/hyperlink" Target="https://app.xtramile.no/user/Training/HandleTrainingRequest?t=Lesson&amp;o=9628fcba-e603-47af-9bcb-f362da8b3df9" TargetMode="External"/><Relationship Id="rId5" Type="http://schemas.openxmlformats.org/officeDocument/2006/relationships/hyperlink" Target="https://app.xtramile.no/user/Training/HandleTrainingRequest?t=Lesson&amp;o=bd156584-069b-47c2-ad49-f3d4e7ebd35c" TargetMode="External"/><Relationship Id="rId15" Type="http://schemas.openxmlformats.org/officeDocument/2006/relationships/hyperlink" Target="https://app.xtramile.no/user/Training/HandleTrainingRequest?t=Lesson&amp;o=8e525e59-d8a2-4964-b545-f51c2d0acfb6" TargetMode="External"/><Relationship Id="rId10" Type="http://schemas.openxmlformats.org/officeDocument/2006/relationships/hyperlink" Target="https://app.xtramile.no/user/Training/HandleTrainingRequest?t=Lesson&amp;o=ba547d4e-6ac4-432c-87bd-48035ebd3e06" TargetMode="External"/><Relationship Id="rId4" Type="http://schemas.openxmlformats.org/officeDocument/2006/relationships/hyperlink" Target="https://app.xtramile.no/user/Training/HandleTrainingRequest?t=Lesson&amp;o=40c76a98-93ef-46e2-845b-d68644815b0e" TargetMode="External"/><Relationship Id="rId9" Type="http://schemas.openxmlformats.org/officeDocument/2006/relationships/hyperlink" Target="https://app.xtramile.no/user/Training/HandleTrainingRequest?t=Lesson&amp;o=68f0b90d-633a-4dfc-9663-3eddb0dc2ccc" TargetMode="External"/><Relationship Id="rId14" Type="http://schemas.openxmlformats.org/officeDocument/2006/relationships/hyperlink" Target="https://app.xtramile.no/user/Training/HandleTrainingRequest?t=Lesson&amp;o=0f6ef538-0ddf-4ecf-b146-02f77304472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9GyxUlwCX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sp>
        <p:nvSpPr>
          <p:cNvPr id="3" name="Rektangel 2"/>
          <p:cNvSpPr/>
          <p:nvPr/>
        </p:nvSpPr>
        <p:spPr>
          <a:xfrm>
            <a:off x="1254124" y="1652955"/>
            <a:ext cx="3884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6000" b="1" dirty="0">
                <a:latin typeface="Georgia" panose="02040502050405020303" pitchFamily="18" charset="0"/>
              </a:rPr>
              <a:t>Datakurs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522547" y="3016733"/>
            <a:ext cx="294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latin typeface="Georgia" panose="02040502050405020303" pitchFamily="18" charset="0"/>
              </a:rPr>
              <a:t>Del 4  Avslutning</a:t>
            </a:r>
          </a:p>
        </p:txBody>
      </p:sp>
      <p:sp>
        <p:nvSpPr>
          <p:cNvPr id="6" name="Rektangel 5"/>
          <p:cNvSpPr/>
          <p:nvPr/>
        </p:nvSpPr>
        <p:spPr>
          <a:xfrm>
            <a:off x="1835058" y="4558714"/>
            <a:ext cx="2324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dirty="0">
                <a:latin typeface="Georgia" panose="02040502050405020303" pitchFamily="18" charset="0"/>
              </a:rPr>
              <a:t>Seniornett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109DC3-8AE0-B5DA-2433-69D4854E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F5D965B-EEB4-8926-7503-FCCA09E79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13047" y="1020911"/>
            <a:ext cx="6019802" cy="4001984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0128BFE5-D348-89AB-40BB-B630949C5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395" y="675166"/>
            <a:ext cx="3159035" cy="2280062"/>
          </a:xfrm>
          <a:prstGeom prst="wedgeEllipseCallout">
            <a:avLst>
              <a:gd name="adj1" fmla="val -60708"/>
              <a:gd name="adj2" fmla="val 5179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b-NO" altLang="nb-NO" sz="2400" b="1" dirty="0">
                <a:latin typeface="Georgia" panose="02040502050405020303" pitchFamily="18" charset="0"/>
              </a:rPr>
              <a:t>Mor</a:t>
            </a: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far!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Du må være flink til å repetere</a:t>
            </a:r>
            <a:r>
              <a:rPr kumimoji="0" lang="nb-NO" altLang="nb-NO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!</a:t>
            </a:r>
            <a:endParaRPr kumimoji="0" lang="nb-NO" altLang="nb-N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0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t="9695"/>
          <a:stretch/>
        </p:blipFill>
        <p:spPr>
          <a:xfrm>
            <a:off x="2044942" y="831272"/>
            <a:ext cx="8505875" cy="542036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469579" y="2173184"/>
            <a:ext cx="2231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Nei!</a:t>
            </a:r>
          </a:p>
        </p:txBody>
      </p:sp>
      <p:sp>
        <p:nvSpPr>
          <p:cNvPr id="6" name="Ellipse 5"/>
          <p:cNvSpPr/>
          <p:nvPr/>
        </p:nvSpPr>
        <p:spPr>
          <a:xfrm>
            <a:off x="7350826" y="726562"/>
            <a:ext cx="2553195" cy="8766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8F982C-F63C-426D-CBCA-01F9B5F6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t="25611"/>
          <a:stretch/>
        </p:blipFill>
        <p:spPr>
          <a:xfrm>
            <a:off x="1211631" y="524681"/>
            <a:ext cx="9768737" cy="549369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882744" y="1615045"/>
            <a:ext cx="163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Ja!</a:t>
            </a:r>
          </a:p>
        </p:txBody>
      </p:sp>
      <p:sp>
        <p:nvSpPr>
          <p:cNvPr id="5" name="Ellipse 4"/>
          <p:cNvSpPr/>
          <p:nvPr/>
        </p:nvSpPr>
        <p:spPr>
          <a:xfrm>
            <a:off x="1662546" y="524681"/>
            <a:ext cx="2553195" cy="8766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782D57-4102-86CD-E007-78860894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2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39520" y="883920"/>
            <a:ext cx="9885680" cy="50901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68EA8D-6DC2-503A-506C-1D909755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9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35" y="949284"/>
            <a:ext cx="4496634" cy="435204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69" y="949284"/>
            <a:ext cx="4808150" cy="439004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949204" y="5395098"/>
            <a:ext cx="319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Ultred</a:t>
            </a: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Aaron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730973" y="5414374"/>
            <a:ext cx="2844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Aaron </a:t>
            </a:r>
            <a:r>
              <a:rPr kumimoji="0" lang="nb-NO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Ultred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4E4925-FB19-042D-8871-AE8FCCA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4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918505" y="1809024"/>
            <a:ext cx="10724180" cy="4941800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Setter overskriften følelser i sving? Det er et faresignal!</a:t>
            </a:r>
            <a:b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Ikke del på sosiale medier før du har lest hele saken og sjekket.</a:t>
            </a:r>
            <a:b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Er kilden troverdig? Har kilden egen politisk agenda?</a:t>
            </a:r>
            <a:b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Sier du ifra til journalister / nyhetsbyråer?</a:t>
            </a:r>
            <a:b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Sier du ifra til venner når de deler noe du tror er en falsk nyhet?</a:t>
            </a:r>
            <a:b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Beskytter du deg selv? Sjekk sikkerhetsinnstillingene!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								Kilde: NorSIS</a:t>
            </a:r>
          </a:p>
        </p:txBody>
      </p:sp>
      <p:sp>
        <p:nvSpPr>
          <p:cNvPr id="4" name="Rektangel 3"/>
          <p:cNvSpPr/>
          <p:nvPr/>
        </p:nvSpPr>
        <p:spPr>
          <a:xfrm>
            <a:off x="871370" y="691730"/>
            <a:ext cx="11628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Sjekk påstanden! Er det oppgitt kilder?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6E701C-21FA-9CC3-0318-9669D8D1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89541" y="785879"/>
            <a:ext cx="3359730" cy="659799"/>
          </a:xfrm>
        </p:spPr>
        <p:txBody>
          <a:bodyPr>
            <a:noAutofit/>
          </a:bodyPr>
          <a:lstStyle/>
          <a:p>
            <a:pPr algn="l"/>
            <a:r>
              <a:rPr lang="nb-NO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Skylagring</a:t>
            </a:r>
            <a:endParaRPr lang="nb-NO" sz="4400" b="1" dirty="0">
              <a:cs typeface="Times New Roman" panose="020206030504050203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02" y="1977708"/>
            <a:ext cx="1390662" cy="11429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02" y="3223266"/>
            <a:ext cx="1380161" cy="104701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802" y="4410346"/>
            <a:ext cx="4707570" cy="12192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754663" y="2256770"/>
            <a:ext cx="7526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Microsoft One Drive   5 GB gratis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754662" y="3354525"/>
            <a:ext cx="743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Telenor Min sky            5 GB gratis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408742" y="4620199"/>
            <a:ext cx="2673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2 GB gratis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703E6D-AC9C-4199-EB69-BFE0DD07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00DEEC-E4E2-B10A-25D2-7CD2DD93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25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865094" y="590938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</a:rPr>
              <a:t>Dagens</a:t>
            </a:r>
            <a:r>
              <a:rPr kumimoji="0" lang="nb-NO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</a:rPr>
              <a:t>tips !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60" y="3291417"/>
            <a:ext cx="1461447" cy="155981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454657" y="90935"/>
            <a:ext cx="435445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Introduksjon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Brukerkontoer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Bruk av e-post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Sosiale medier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Sikkerhetsverktøy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Banktjenester på nett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 på nett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Offentlige tjenester på nett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Tabubelagt surfing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ID-tyveri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Svindel – noen kjennetegn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Gode råd – holdninger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Når uhellet er ute</a:t>
            </a:r>
            <a:endParaRPr kumimoji="0" lang="nb-N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Bilde 6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350536">
            <a:off x="923578" y="2550970"/>
            <a:ext cx="3051244" cy="5143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kstSylinder 7"/>
          <p:cNvSpPr txBox="1"/>
          <p:nvPr/>
        </p:nvSpPr>
        <p:spPr>
          <a:xfrm rot="20448547">
            <a:off x="192801" y="4078306"/>
            <a:ext cx="50393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Kurs:   Sikkerhet for seniorer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ED21356-319F-B396-D4D6-9FFB854C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753DA2B-2301-D9F5-042B-F0EFD2C5A348}"/>
              </a:ext>
            </a:extLst>
          </p:cNvPr>
          <p:cNvSpPr txBox="1"/>
          <p:nvPr/>
        </p:nvSpPr>
        <p:spPr>
          <a:xfrm>
            <a:off x="9183830" y="1706650"/>
            <a:ext cx="240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Diverse kurs du kan se når det passer deg</a:t>
            </a:r>
          </a:p>
        </p:txBody>
      </p:sp>
    </p:spTree>
    <p:extLst>
      <p:ext uri="{BB962C8B-B14F-4D97-AF65-F5344CB8AC3E}">
        <p14:creationId xmlns:p14="http://schemas.microsoft.com/office/powerpoint/2010/main" val="266044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78726" y="860334"/>
            <a:ext cx="7774873" cy="4800237"/>
          </a:xfrm>
        </p:spPr>
        <p:txBody>
          <a:bodyPr>
            <a:no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nb-NO" sz="28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4000" b="1" dirty="0">
                <a:cs typeface="Times New Roman" panose="02020603050405020304" pitchFamily="18" charset="0"/>
              </a:rPr>
              <a:t>Hva vil du lære mer om?</a:t>
            </a:r>
          </a:p>
          <a:p>
            <a:pPr algn="l"/>
            <a:r>
              <a:rPr lang="nb-NO" sz="3200" dirty="0">
                <a:cs typeface="Times New Roman" panose="02020603050405020304" pitchFamily="18" charset="0"/>
              </a:rPr>
              <a:t> </a:t>
            </a:r>
          </a:p>
          <a:p>
            <a:endParaRPr lang="nb-NO" sz="3200" b="1" dirty="0">
              <a:cs typeface="Times New Roman" panose="02020603050405020304" pitchFamily="18" charset="0"/>
            </a:endParaRPr>
          </a:p>
          <a:p>
            <a:endParaRPr lang="nb-NO" sz="3200" b="1" dirty="0">
              <a:cs typeface="Times New Roman" panose="02020603050405020304" pitchFamily="18" charset="0"/>
            </a:endParaRPr>
          </a:p>
        </p:txBody>
      </p:sp>
      <p:pic>
        <p:nvPicPr>
          <p:cNvPr id="8" name="Bild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397827" y="2427514"/>
            <a:ext cx="3331030" cy="2862943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F2ADFE1-A10D-F008-E5EA-72C898BD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C1C384-15A0-E93F-D62E-AB893D7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81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6717DC-A2F0-95DD-4D91-956F78E0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1C12E6F-AA31-4BD1-9545-C72ECF08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788873"/>
            <a:ext cx="8869508" cy="465320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9CEEC50-4D5D-1017-32DC-1EC2B8151917}"/>
              </a:ext>
            </a:extLst>
          </p:cNvPr>
          <p:cNvSpPr txBox="1"/>
          <p:nvPr/>
        </p:nvSpPr>
        <p:spPr>
          <a:xfrm>
            <a:off x="866775" y="71586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nb-NO" sz="4000" b="1" u="sng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Outlook-kurs på nett</a:t>
            </a:r>
            <a:r>
              <a:rPr lang="nb-NO" sz="4000" b="1" u="sng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9A81181-85DC-8BC6-ED4E-88ECA5E1B0DC}"/>
              </a:ext>
            </a:extLst>
          </p:cNvPr>
          <p:cNvSpPr txBox="1"/>
          <p:nvPr/>
        </p:nvSpPr>
        <p:spPr>
          <a:xfrm>
            <a:off x="4314825" y="22727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https://www.youtube.com/watch?v=B9GyxUlwCX4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CC1A540-CC3B-1673-DC1D-4CCF7CF6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53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0"/>
          <a:stretch/>
        </p:blipFill>
        <p:spPr>
          <a:xfrm>
            <a:off x="569793" y="193041"/>
            <a:ext cx="11163988" cy="6163310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978348" y="4469387"/>
            <a:ext cx="9959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b="1" i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Takk for følget!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75B86C-D0DE-698A-2767-B09CE000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51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29D92AC-147F-743A-BBB2-ECFAA189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7" y="443781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70C0"/>
                </a:solidFill>
                <a:cs typeface="Times New Roman" panose="02020603050405020304" pitchFamily="18" charset="0"/>
              </a:rPr>
              <a:t>Hva lærte vi på dag 1?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CAF57-5490-549C-B568-A1D950B5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67" y="1881979"/>
            <a:ext cx="11185100" cy="4396158"/>
          </a:xfrm>
        </p:spPr>
        <p:txBody>
          <a:bodyPr>
            <a:noAutofit/>
          </a:bodyPr>
          <a:lstStyle/>
          <a:p>
            <a:pPr marL="357188" indent="-317500"/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b="1" dirty="0">
                <a:cs typeface="Times New Roman" panose="02020603050405020304" pitchFamily="18" charset="0"/>
              </a:rPr>
              <a:t>Logget på PC med «Pinkode», og ev. endret denne</a:t>
            </a:r>
          </a:p>
          <a:p>
            <a:pPr marL="357188" indent="-317500"/>
            <a:r>
              <a:rPr lang="nb-NO" b="1" dirty="0">
                <a:cs typeface="Times New Roman" panose="02020603050405020304" pitchFamily="18" charset="0"/>
              </a:rPr>
              <a:t> «Oppgavelinjen»: festet eller flyttet apper/programmer</a:t>
            </a:r>
          </a:p>
          <a:p>
            <a:pPr marL="357188" indent="-317500"/>
            <a:r>
              <a:rPr lang="nb-NO" b="1" dirty="0">
                <a:cs typeface="Times New Roman" panose="02020603050405020304" pitchFamily="18" charset="0"/>
              </a:rPr>
              <a:t> Avinstallerte apper/program du ikke hadde bruk for</a:t>
            </a:r>
          </a:p>
          <a:p>
            <a:pPr marL="357188" indent="-317500"/>
            <a:r>
              <a:rPr lang="nb-NO" b="1" dirty="0">
                <a:cs typeface="Times New Roman" panose="02020603050405020304" pitchFamily="18" charset="0"/>
              </a:rPr>
              <a:t> Bestemte hvilke program som startet ved pålogging</a:t>
            </a:r>
          </a:p>
          <a:p>
            <a:pPr marL="357188" indent="-317500"/>
            <a:r>
              <a:rPr lang="nb-NO" b="1" dirty="0">
                <a:cs typeface="Times New Roman" panose="02020603050405020304" pitchFamily="18" charset="0"/>
              </a:rPr>
              <a:t> Regulerte lysstyrken på dataskjermen</a:t>
            </a:r>
          </a:p>
          <a:p>
            <a:pPr marL="357188" indent="-317500"/>
            <a:r>
              <a:rPr lang="nb-NO" b="1" dirty="0">
                <a:cs typeface="Times New Roman" panose="02020603050405020304" pitchFamily="18" charset="0"/>
              </a:rPr>
              <a:t> Regulerte størrelsen på skrift og apper</a:t>
            </a:r>
            <a:endParaRPr lang="nb-NO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245DE44-3C13-96AA-5944-3EFEC560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43BC9FA-D3A2-0F50-6CD2-E89C8F3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3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29D92AC-147F-743A-BBB2-ECFAA189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7" y="443781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70C0"/>
                </a:solidFill>
                <a:cs typeface="Times New Roman" panose="02020603050405020304" pitchFamily="18" charset="0"/>
              </a:rPr>
              <a:t>Hva lærte vi på dag 2?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CAF57-5490-549C-B568-A1D950B5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67" y="1881979"/>
            <a:ext cx="11185100" cy="4396158"/>
          </a:xfrm>
        </p:spPr>
        <p:txBody>
          <a:bodyPr>
            <a:noAutofit/>
          </a:bodyPr>
          <a:lstStyle/>
          <a:p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b="1" dirty="0">
                <a:cs typeface="Times New Roman" panose="02020603050405020304" pitchFamily="18" charset="0"/>
              </a:rPr>
              <a:t>Ble kjent med offentlige tjenester på nett</a:t>
            </a:r>
          </a:p>
          <a:p>
            <a:r>
              <a:rPr lang="nb-NO" b="1" dirty="0">
                <a:cs typeface="Times New Roman" panose="02020603050405020304" pitchFamily="18" charset="0"/>
              </a:rPr>
              <a:t> Vi festet snarveier til «favorittlinjen»</a:t>
            </a:r>
          </a:p>
          <a:p>
            <a:r>
              <a:rPr lang="nb-NO" b="1" dirty="0">
                <a:cs typeface="Times New Roman" panose="02020603050405020304" pitchFamily="18" charset="0"/>
              </a:rPr>
              <a:t> Søkte info på nett, med smarte søk</a:t>
            </a:r>
          </a:p>
          <a:p>
            <a:r>
              <a:rPr lang="nb-NO" b="1" dirty="0">
                <a:cs typeface="Times New Roman" panose="02020603050405020304" pitchFamily="18" charset="0"/>
              </a:rPr>
              <a:t> Husket fordelen med «frasesøk»</a:t>
            </a:r>
          </a:p>
          <a:p>
            <a:r>
              <a:rPr lang="nb-NO" b="1" dirty="0">
                <a:cs typeface="Times New Roman" panose="02020603050405020304" pitchFamily="18" charset="0"/>
              </a:rPr>
              <a:t> Opphavsrett til bilder på nett</a:t>
            </a:r>
          </a:p>
          <a:p>
            <a:r>
              <a:rPr lang="nb-NO" b="1" dirty="0">
                <a:cs typeface="Times New Roman" panose="02020603050405020304" pitchFamily="18" charset="0"/>
              </a:rPr>
              <a:t> Personvern og sensitive opplysninger</a:t>
            </a:r>
          </a:p>
          <a:p>
            <a:r>
              <a:rPr lang="nb-NO" b="1" dirty="0">
                <a:cs typeface="Times New Roman" panose="02020603050405020304" pitchFamily="18" charset="0"/>
              </a:rPr>
              <a:t> Diskopprydding, huk av i alle boksen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245DE44-3C13-96AA-5944-3EFEC560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43BC9FA-D3A2-0F50-6CD2-E89C8F3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6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14DD764-B68F-D228-E17E-865AA02D4E72}"/>
              </a:ext>
            </a:extLst>
          </p:cNvPr>
          <p:cNvSpPr txBox="1"/>
          <p:nvPr/>
        </p:nvSpPr>
        <p:spPr>
          <a:xfrm>
            <a:off x="818048" y="689160"/>
            <a:ext cx="1025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4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Hva lærte vi på dag 3?</a:t>
            </a:r>
            <a:endParaRPr kumimoji="0" lang="nb-NO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E9E7A2-9EBE-A942-00C7-48BE1B8B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9446A17-0055-9998-E496-098A4F214290}"/>
              </a:ext>
            </a:extLst>
          </p:cNvPr>
          <p:cNvSpPr txBox="1"/>
          <p:nvPr/>
        </p:nvSpPr>
        <p:spPr>
          <a:xfrm>
            <a:off x="905000" y="1674281"/>
            <a:ext cx="10939749" cy="443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</a:rPr>
              <a:t>Lagde signatur, skrev e-post og la ved bilde og link 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</a:rPr>
              <a:t>Redigerte teksten i en e-post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</a:rPr>
              <a:t>Handlet på nettet og opprettet brukerkonto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</a:rPr>
              <a:t>Fylte ut et nettskjema (Seniornett innmelding)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</a:rPr>
              <a:t>Lagde undermapper, i Bilder -og Dokumenter-mappene</a:t>
            </a:r>
          </a:p>
        </p:txBody>
      </p:sp>
    </p:spTree>
    <p:extLst>
      <p:ext uri="{BB962C8B-B14F-4D97-AF65-F5344CB8AC3E}">
        <p14:creationId xmlns:p14="http://schemas.microsoft.com/office/powerpoint/2010/main" val="34463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4240" y="1907098"/>
            <a:ext cx="10364470" cy="3789680"/>
          </a:xfrm>
        </p:spPr>
        <p:txBody>
          <a:bodyPr>
            <a:noAutofit/>
          </a:bodyPr>
          <a:lstStyle/>
          <a:p>
            <a:pPr marL="266700" indent="-2667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cs typeface="Times New Roman" panose="02020603050405020304" pitchFamily="18" charset="0"/>
              </a:rPr>
              <a:t>Snakke om falske nyheter, kildekritikk og svindel</a:t>
            </a:r>
          </a:p>
          <a:p>
            <a:pPr marL="266700" lvl="0" indent="-2667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cs typeface="Times New Roman" panose="02020603050405020304" pitchFamily="18" charset="0"/>
              </a:rPr>
              <a:t>Diskutere skylagring</a:t>
            </a:r>
          </a:p>
          <a:p>
            <a:pPr marL="266700" lvl="0" indent="-2667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cs typeface="Times New Roman" panose="02020603050405020304" pitchFamily="18" charset="0"/>
              </a:rPr>
              <a:t>Nye tips og triks du har bruk for                                 </a:t>
            </a:r>
          </a:p>
          <a:p>
            <a:pPr marL="266700" lvl="0" indent="-2667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cs typeface="Times New Roman" panose="02020603050405020304" pitchFamily="18" charset="0"/>
              </a:rPr>
              <a:t>Notere hva vil du lære mer om</a:t>
            </a:r>
          </a:p>
          <a:p>
            <a:pPr marL="266700" lvl="0" indent="-2667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cs typeface="Times New Roman" panose="02020603050405020304" pitchFamily="18" charset="0"/>
              </a:rPr>
              <a:t>Informere om Outlook-kurs på nett</a:t>
            </a:r>
          </a:p>
          <a:p>
            <a:pPr algn="l"/>
            <a:r>
              <a:rPr lang="nb-NO" sz="2800" b="1" dirty="0">
                <a:cs typeface="Times New Roman" panose="02020603050405020304" pitchFamily="18" charset="0"/>
              </a:rPr>
              <a:t> </a:t>
            </a:r>
          </a:p>
          <a:p>
            <a:endParaRPr lang="nb-NO" sz="2800" b="1" dirty="0">
              <a:cs typeface="Times New Roman" panose="02020603050405020304" pitchFamily="18" charset="0"/>
            </a:endParaRPr>
          </a:p>
          <a:p>
            <a:endParaRPr lang="nb-NO" sz="2800" b="1" dirty="0">
              <a:cs typeface="Times New Roman" panose="02020603050405020304" pitchFamily="18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824629" y="709537"/>
            <a:ext cx="5001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 dag skal vi….. 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E26CE7C-0DBF-3F25-45B1-E1F222EA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FF3912-A7E1-D284-1ECD-112A9A34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4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55116" y="741597"/>
            <a:ext cx="8071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Falske nyheter og kildekritikk</a:t>
            </a:r>
          </a:p>
        </p:txBody>
      </p:sp>
      <p:sp>
        <p:nvSpPr>
          <p:cNvPr id="5" name="Rektangel 4"/>
          <p:cNvSpPr/>
          <p:nvPr/>
        </p:nvSpPr>
        <p:spPr>
          <a:xfrm>
            <a:off x="765314" y="5029343"/>
            <a:ext cx="10588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Hvorfor har ikke alarmen gått hos andre medier?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Sjekk andre kilder!</a:t>
            </a:r>
          </a:p>
        </p:txBody>
      </p:sp>
      <p:pic>
        <p:nvPicPr>
          <p:cNvPr id="6" name="Plassholder for innhold 3"/>
          <p:cNvPicPr>
            <a:picLocks/>
          </p:cNvPicPr>
          <p:nvPr/>
        </p:nvPicPr>
        <p:blipFill rotWithShape="1">
          <a:blip r:embed="rId3"/>
          <a:srcRect l="19974" t="20913" r="20900" b="15851"/>
          <a:stretch/>
        </p:blipFill>
        <p:spPr bwMode="auto">
          <a:xfrm>
            <a:off x="6742707" y="1936423"/>
            <a:ext cx="4712965" cy="230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ktangel 6"/>
          <p:cNvSpPr/>
          <p:nvPr/>
        </p:nvSpPr>
        <p:spPr>
          <a:xfrm>
            <a:off x="8853825" y="4362517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TV 2/NTB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scanpix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-montasje</a:t>
            </a:r>
          </a:p>
        </p:txBody>
      </p:sp>
      <p:sp>
        <p:nvSpPr>
          <p:cNvPr id="8" name="Rektangel 7"/>
          <p:cNvSpPr/>
          <p:nvPr/>
        </p:nvSpPr>
        <p:spPr>
          <a:xfrm>
            <a:off x="511629" y="1993747"/>
            <a:ext cx="6233556" cy="267765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Twittermelding fra The Associated Press: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«To eksplosjoner i Det Hvite Hus og Barak Obama er skadet.»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9140F45-3946-D292-DBAB-CBA39684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08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36" y="3797602"/>
            <a:ext cx="3985528" cy="212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/>
          <p:cNvSpPr txBox="1"/>
          <p:nvPr/>
        </p:nvSpPr>
        <p:spPr>
          <a:xfrm>
            <a:off x="834890" y="2192678"/>
            <a:ext cx="105155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Feil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Lovforslaget ble avvist fordi domstolene vil ha ny lov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med strengere straff for overgrep mot små barn</a:t>
            </a:r>
          </a:p>
        </p:txBody>
      </p:sp>
      <p:sp>
        <p:nvSpPr>
          <p:cNvPr id="7" name="Rektangel 6"/>
          <p:cNvSpPr/>
          <p:nvPr/>
        </p:nvSpPr>
        <p:spPr>
          <a:xfrm>
            <a:off x="1570383" y="590055"/>
            <a:ext cx="906448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Smarte overskrifter som villeder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Tyrkia avskaffer seksuell lavalder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097138" y="6141336"/>
            <a:ext cx="19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VG 14.08.2016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447983-F129-29CF-B98E-1F61A80D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lassholder for innhold 3"/>
          <p:cNvPicPr>
            <a:picLocks noChangeAspect="1"/>
          </p:cNvPicPr>
          <p:nvPr/>
        </p:nvPicPr>
        <p:blipFill rotWithShape="1">
          <a:blip r:embed="rId3"/>
          <a:srcRect l="18501" t="12069" r="23750"/>
          <a:stretch/>
        </p:blipFill>
        <p:spPr>
          <a:xfrm>
            <a:off x="2428020" y="597713"/>
            <a:ext cx="7344816" cy="594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/>
          <p:cNvSpPr txBox="1"/>
          <p:nvPr/>
        </p:nvSpPr>
        <p:spPr>
          <a:xfrm>
            <a:off x="6075680" y="1446528"/>
            <a:ext cx="3595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17% vil ha lavere skatt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88426" y="2324163"/>
            <a:ext cx="3675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33%  «Ap bør ikke heve skattene»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118057" y="329014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28% «15 </a:t>
            </a:r>
            <a:r>
              <a:rPr kumimoji="0" lang="nb-NO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mrd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 økte skatter er riktig nivå»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118057" y="468862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7% «Ap kan øke skattene enda mer»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160434" y="57213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14% vet ikke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975143" y="5710019"/>
            <a:ext cx="9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VG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D1A8F30D-01A4-3663-B332-AC239B21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b="17180"/>
          <a:stretch/>
        </p:blipFill>
        <p:spPr>
          <a:xfrm>
            <a:off x="626424" y="603663"/>
            <a:ext cx="10472057" cy="212766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41" y="2731324"/>
            <a:ext cx="6407907" cy="35691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kstSylinder 2"/>
          <p:cNvSpPr txBox="1"/>
          <p:nvPr/>
        </p:nvSpPr>
        <p:spPr>
          <a:xfrm>
            <a:off x="7692887" y="2467208"/>
            <a:ext cx="449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 opp for falske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e-poster!</a:t>
            </a:r>
          </a:p>
        </p:txBody>
      </p:sp>
      <p:sp>
        <p:nvSpPr>
          <p:cNvPr id="6" name="Ellipse 5"/>
          <p:cNvSpPr/>
          <p:nvPr/>
        </p:nvSpPr>
        <p:spPr>
          <a:xfrm>
            <a:off x="7335078" y="2181679"/>
            <a:ext cx="4688391" cy="17337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B2A9DD-68E3-03D5-0009-890D5A07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8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3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E5816-F7AC-40F1-AF4F-A9B64278F6B5}"/>
</file>

<file path=customXml/itemProps2.xml><?xml version="1.0" encoding="utf-8"?>
<ds:datastoreItem xmlns:ds="http://schemas.openxmlformats.org/officeDocument/2006/customXml" ds:itemID="{17B24A28-BAC3-4B2C-BE66-E9317A472A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817</Words>
  <Application>Microsoft Office PowerPoint</Application>
  <PresentationFormat>Widescreen</PresentationFormat>
  <Paragraphs>153</Paragraphs>
  <Slides>19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Georgia</vt:lpstr>
      <vt:lpstr>Office-tema</vt:lpstr>
      <vt:lpstr>1_Office-tema</vt:lpstr>
      <vt:lpstr>2_Office-tema</vt:lpstr>
      <vt:lpstr>PowerPoint-presentasjon</vt:lpstr>
      <vt:lpstr>Hva lærte vi på dag 1?</vt:lpstr>
      <vt:lpstr>Hva lærte vi på dag 2?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Gulvik</dc:creator>
  <cp:lastModifiedBy>Aud Gulvik</cp:lastModifiedBy>
  <cp:revision>73</cp:revision>
  <cp:lastPrinted>2023-01-12T15:29:31Z</cp:lastPrinted>
  <dcterms:created xsi:type="dcterms:W3CDTF">2022-02-08T15:41:03Z</dcterms:created>
  <dcterms:modified xsi:type="dcterms:W3CDTF">2023-12-06T15:30:05Z</dcterms:modified>
</cp:coreProperties>
</file>