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6"/>
  </p:notesMasterIdLst>
  <p:sldIdLst>
    <p:sldId id="256" r:id="rId4"/>
    <p:sldId id="257" r:id="rId5"/>
    <p:sldId id="258" r:id="rId6"/>
    <p:sldId id="272" r:id="rId7"/>
    <p:sldId id="287" r:id="rId8"/>
    <p:sldId id="308" r:id="rId9"/>
    <p:sldId id="307" r:id="rId10"/>
    <p:sldId id="283" r:id="rId11"/>
    <p:sldId id="292" r:id="rId12"/>
    <p:sldId id="290" r:id="rId13"/>
    <p:sldId id="275" r:id="rId14"/>
    <p:sldId id="276" r:id="rId15"/>
    <p:sldId id="261" r:id="rId16"/>
    <p:sldId id="281" r:id="rId17"/>
    <p:sldId id="295" r:id="rId18"/>
    <p:sldId id="299" r:id="rId19"/>
    <p:sldId id="304" r:id="rId20"/>
    <p:sldId id="266" r:id="rId21"/>
    <p:sldId id="269" r:id="rId22"/>
    <p:sldId id="274" r:id="rId23"/>
    <p:sldId id="301" r:id="rId24"/>
    <p:sldId id="273" r:id="rId2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37" autoAdjust="0"/>
  </p:normalViewPr>
  <p:slideViewPr>
    <p:cSldViewPr snapToGrid="0">
      <p:cViewPr>
        <p:scale>
          <a:sx n="58" d="100"/>
          <a:sy n="58" d="100"/>
        </p:scale>
        <p:origin x="-84" y="-17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BBE2BBF6-E122-4944-805B-11258D07BAD2}" type="datetimeFigureOut">
              <a:rPr lang="nb-NO" smtClean="0"/>
              <a:t>14.03.2025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ED3A1-F206-4617-A05D-39CCF9960C6A}" type="slidenum">
              <a:rPr lang="nb-NO" smtClean="0"/>
              <a:t>‹#›</a:t>
            </a:fld>
            <a:endParaRPr lang="nb-NO"/>
          </a:p>
        </p:txBody>
      </p:sp>
    </p:spTree>
    <p:extLst>
      <p:ext uri="{BB962C8B-B14F-4D97-AF65-F5344CB8AC3E}">
        <p14:creationId xmlns:p14="http://schemas.microsoft.com/office/powerpoint/2010/main" val="3311794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yber.harvard.edu/events/2018/luncheon/01/monkeyselfi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peta.org/blog/peta-appeal-monkey-selfie-case-grounds-monkey-owns-copyrigh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openai.com/chatgpt"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talkai.info/pt/" TargetMode="External"/><Relationship Id="rId4" Type="http://schemas.openxmlformats.org/officeDocument/2006/relationships/hyperlink" Target="https://openai.com/blog/chatgp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dla.no/subject:1:605d33e0-1695-4540-9255-fc5e612e996f/topic:1:a4bf97c3-9daf-4587-bc9f-822855432151/topic:1:27811ff6-cc97-452e-b06a-003bf3e0c0fa/resource:0779633f-641b-4c15-b430-83fdc739e5a0"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avidlyagency.com/no/innsikt-inspirasjon/blogg/hvordan-skrive-en-god-metabeskrivels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nl.no/deskripti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a:t>
            </a:fld>
            <a:endParaRPr lang="nb-NO"/>
          </a:p>
        </p:txBody>
      </p:sp>
    </p:spTree>
    <p:extLst>
      <p:ext uri="{BB962C8B-B14F-4D97-AF65-F5344CB8AC3E}">
        <p14:creationId xmlns:p14="http://schemas.microsoft.com/office/powerpoint/2010/main" val="2643643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1"/>
            <a:r>
              <a:rPr lang="nb-NO">
                <a:solidFill>
                  <a:srgbClr val="FFFFFF"/>
                </a:solidFill>
              </a:rPr>
              <a:t>Hvis du vil ta i bruk kunstig intelligens i din virksomhet eller organisasjon, kan du finne ulike produkter og tjenester som er basert på kunstig intelligens og som kan hjelpe deg med å løse ulike utfordringer og oppgaver. Du kan for eksempel bruke kunstig intelligens til å forbedre kundeservice, markedsføring, salg, logistikk, produksjon, sikkerhet, helse, utdanning, underholdning og mer. Du kan finne mange eksempler på kunstig intelligens-løsninger på [Microsoft AI], [Google AI], [Amazon AI] eller [IBM AI].</a:t>
            </a:r>
          </a:p>
          <a:p>
            <a:pPr lvl="1"/>
            <a:r>
              <a:rPr lang="nb-NO">
                <a:solidFill>
                  <a:srgbClr val="FFFFFF"/>
                </a:solidFill>
              </a:rPr>
              <a:t>Uansett hvordan du vil bruke kunstig intelligens, er det viktig å være oppmerksom på de etiske og juridiske aspektene som følger med bruken av denne teknologien. Kunstig intelligens kan ha stor innvirkning på mennesker, samfunn og miljø, både positivt og negativt. Derfor må du sørge for at du bruker kunstig intelligens på en forsvarlig måte, som respekterer menneskerettigheter, personvern, sikkerhet, ansvarlighet og gjennomsiktighet. Du kan lese mer om dette i [Helsedirektoratets veiledning om kunstig intelligens i helsetjenesten] eller [Datatilsynets veiledning om kunstig intelligens og personvern].</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12</a:t>
            </a:fld>
            <a:endParaRPr lang="nb-NO"/>
          </a:p>
        </p:txBody>
      </p:sp>
    </p:spTree>
    <p:extLst>
      <p:ext uri="{BB962C8B-B14F-4D97-AF65-F5344CB8AC3E}">
        <p14:creationId xmlns:p14="http://schemas.microsoft.com/office/powerpoint/2010/main" val="4181683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chemeClr val="bg1"/>
                </a:solidFill>
              </a:rPr>
              <a:t>Du kan finne mange kurs, bøker, podkaster og videoer om KI på nettet, som kan hjelpe deg med å forstå de grunnleggende konseptene og metodene. Du kan for eksempel sjekke ut Microsoft </a:t>
            </a:r>
            <a:r>
              <a:rPr lang="nb-NO" sz="1200" err="1">
                <a:solidFill>
                  <a:schemeClr val="bg1"/>
                </a:solidFill>
              </a:rPr>
              <a:t>Learn</a:t>
            </a:r>
            <a:r>
              <a:rPr lang="nb-NO" sz="1200">
                <a:solidFill>
                  <a:schemeClr val="bg1"/>
                </a:solidFill>
              </a:rPr>
              <a:t>, </a:t>
            </a:r>
            <a:r>
              <a:rPr lang="nb-NO" sz="1200" err="1">
                <a:solidFill>
                  <a:schemeClr val="bg1"/>
                </a:solidFill>
              </a:rPr>
              <a:t>Coursera</a:t>
            </a:r>
            <a:r>
              <a:rPr lang="nb-NO" sz="1200">
                <a:solidFill>
                  <a:schemeClr val="bg1"/>
                </a:solidFill>
              </a:rPr>
              <a:t>, </a:t>
            </a:r>
            <a:r>
              <a:rPr lang="nb-NO" sz="1200" err="1">
                <a:solidFill>
                  <a:schemeClr val="bg1"/>
                </a:solidFill>
              </a:rPr>
              <a:t>Udemy</a:t>
            </a:r>
            <a:r>
              <a:rPr lang="nb-NO" sz="1200">
                <a:solidFill>
                  <a:schemeClr val="bg1"/>
                </a:solidFill>
              </a:rPr>
              <a:t> eller </a:t>
            </a:r>
            <a:r>
              <a:rPr lang="nb-NO" sz="1200" err="1">
                <a:solidFill>
                  <a:schemeClr val="bg1"/>
                </a:solidFill>
              </a:rPr>
              <a:t>edX</a:t>
            </a:r>
            <a:r>
              <a:rPr lang="nb-NO" sz="1200">
                <a:solidFill>
                  <a:schemeClr val="bg1"/>
                </a:solidFill>
              </a:rPr>
              <a:t> for å finne et kurs som passer for deg.</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13</a:t>
            </a:fld>
            <a:endParaRPr lang="nb-NO"/>
          </a:p>
        </p:txBody>
      </p:sp>
    </p:spTree>
    <p:extLst>
      <p:ext uri="{BB962C8B-B14F-4D97-AF65-F5344CB8AC3E}">
        <p14:creationId xmlns:p14="http://schemas.microsoft.com/office/powerpoint/2010/main" val="200871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Hvis du vil utvikle dine egne løsninger basert på KI, trenger du litt mer avansert utstyr, som en kraftig datamaskin med en god prosessor, minne og lagring. Du trenger også en programvare som kan lage og trene algoritmer, modeller og applikasjoner med KI. Det finnes mange verktøy og plattformer som gjør det enklere å bruke KI, som [Microsoft </a:t>
            </a:r>
            <a:r>
              <a:rPr lang="nb-NO" err="1"/>
              <a:t>Azure</a:t>
            </a:r>
            <a:r>
              <a:rPr lang="nb-NO"/>
              <a:t>], [Google </a:t>
            </a:r>
            <a:r>
              <a:rPr lang="nb-NO" err="1"/>
              <a:t>Cloud</a:t>
            </a:r>
            <a:r>
              <a:rPr lang="nb-NO"/>
              <a:t>], [Amazon Web Services] eller [IBM Watson]. Disse tilbyr skytjenester, rammeverk og biblioteker som støtter ulike typer og metoder for KI.</a:t>
            </a:r>
          </a:p>
          <a:p>
            <a:endParaRPr lang="nb-NO"/>
          </a:p>
          <a:p>
            <a:r>
              <a:rPr lang="nb-NO"/>
              <a:t>Hvis du vil ta i bruk KI i din virksomhet eller organisasjon, trenger du ikke nødvendigvis å lage dine egne løsninger fra bunnen av. Det finnes mange produkter og tjenester som er basert på KI og som kan hjelpe deg med å løse ulike utfordringer og oppgaver. Du kan for eksempel bruke KI til å forbedre kundeservice, markedsføring, salg, logistikk, produksjon, sikkerhet, helse, utdanning, underholdning og mer. Du kan finne mange eksempler på KI-løsninger på [Microsoft AI], [Google AI], [Amazon AI] eller [IBM AI].</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14</a:t>
            </a:fld>
            <a:endParaRPr lang="nb-NO"/>
          </a:p>
        </p:txBody>
      </p:sp>
    </p:spTree>
    <p:extLst>
      <p:ext uri="{BB962C8B-B14F-4D97-AF65-F5344CB8AC3E}">
        <p14:creationId xmlns:p14="http://schemas.microsoft.com/office/powerpoint/2010/main" val="339605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en-US" b="0" i="0">
                <a:solidFill>
                  <a:srgbClr val="1A1A1A"/>
                </a:solidFill>
                <a:effectLst/>
                <a:latin typeface="BreveText"/>
              </a:rPr>
              <a:t>Now, Allen plans to file a lawsuit against the US federal government. “I’m going to fight this like hell,” he says.</a:t>
            </a:r>
          </a:p>
          <a:p>
            <a:pPr algn="l"/>
            <a:r>
              <a:rPr lang="en-US" b="0" i="0">
                <a:solidFill>
                  <a:srgbClr val="1A1A1A"/>
                </a:solidFill>
                <a:effectLst/>
                <a:latin typeface="BreveText"/>
              </a:rPr>
              <a:t>The problem? Allen used the generative AI program </a:t>
            </a:r>
            <a:r>
              <a:rPr lang="en-US" b="0" i="0" err="1">
                <a:solidFill>
                  <a:srgbClr val="1A1A1A"/>
                </a:solidFill>
                <a:effectLst/>
                <a:latin typeface="BreveText"/>
              </a:rPr>
              <a:t>Midjourney</a:t>
            </a:r>
            <a:r>
              <a:rPr lang="en-US" b="0" i="0">
                <a:solidFill>
                  <a:srgbClr val="1A1A1A"/>
                </a:solidFill>
                <a:effectLst/>
                <a:latin typeface="BreveText"/>
              </a:rPr>
              <a:t> to create his entry, and copyright protections are not extended to artificial intelligence—not even the kind that wows art judges. “It’s in line with previous decisions that require human authors,” says Rebecca </a:t>
            </a:r>
            <a:r>
              <a:rPr lang="en-US" b="0" i="0" err="1">
                <a:solidFill>
                  <a:srgbClr val="1A1A1A"/>
                </a:solidFill>
                <a:effectLst/>
                <a:latin typeface="BreveText"/>
              </a:rPr>
              <a:t>Tushnet</a:t>
            </a:r>
            <a:r>
              <a:rPr lang="en-US" b="0" i="0">
                <a:solidFill>
                  <a:srgbClr val="1A1A1A"/>
                </a:solidFill>
                <a:effectLst/>
                <a:latin typeface="BreveText"/>
              </a:rPr>
              <a:t>, a Harvard Law School professor and leading copyright scholar.</a:t>
            </a:r>
          </a:p>
          <a:p>
            <a:pPr algn="l"/>
            <a:r>
              <a:rPr lang="en-US" b="0" i="0">
                <a:solidFill>
                  <a:srgbClr val="1A1A1A"/>
                </a:solidFill>
                <a:effectLst/>
                <a:latin typeface="BreveText"/>
              </a:rPr>
              <a:t>It’s a precedent that goes back to 2018 when a </a:t>
            </a:r>
            <a:r>
              <a:rPr lang="en-US" b="0" i="0" u="sng">
                <a:solidFill>
                  <a:srgbClr val="1A1A1A"/>
                </a:solidFill>
                <a:effectLst/>
                <a:latin typeface="BreveText"/>
                <a:hlinkClick r:id="rId3"/>
              </a:rPr>
              <a:t>photo taken by a macaque</a:t>
            </a:r>
            <a:r>
              <a:rPr lang="en-US" b="0" i="0">
                <a:solidFill>
                  <a:srgbClr val="1A1A1A"/>
                </a:solidFill>
                <a:effectLst/>
                <a:latin typeface="BreveText"/>
              </a:rPr>
              <a:t> was declared public domain because monkeys can’t hold copyright. </a:t>
            </a:r>
            <a:r>
              <a:rPr lang="en-US" b="0" i="0" u="sng">
                <a:solidFill>
                  <a:srgbClr val="1A1A1A"/>
                </a:solidFill>
                <a:effectLst/>
                <a:latin typeface="BreveText"/>
                <a:hlinkClick r:id="rId4"/>
              </a:rPr>
              <a:t>PETA may beg to differ</a:t>
            </a:r>
            <a:r>
              <a:rPr lang="en-US" b="0" i="0">
                <a:solidFill>
                  <a:srgbClr val="1A1A1A"/>
                </a:solidFill>
                <a:effectLst/>
                <a:latin typeface="BreveText"/>
              </a:rPr>
              <a:t>, but under the law, monkeys and machines have about the same claim on copyright protections right now. (And this isn’t just in the US. In nearly every country, copyright is pegged to human authorship.)</a:t>
            </a:r>
          </a:p>
          <a:p>
            <a:pPr algn="l"/>
            <a:endParaRPr lang="en-US" b="0" i="0">
              <a:solidFill>
                <a:srgbClr val="1A1A1A"/>
              </a:solidFill>
              <a:effectLst/>
              <a:latin typeface="BreveText"/>
            </a:endParaRPr>
          </a:p>
          <a:p>
            <a:pPr algn="l"/>
            <a:r>
              <a:rPr lang="nb-NO" b="0" i="0">
                <a:solidFill>
                  <a:srgbClr val="4D5156"/>
                </a:solidFill>
                <a:effectLst/>
                <a:latin typeface="arial" panose="020B0604020202020204" pitchFamily="34" charset="0"/>
              </a:rPr>
              <a:t>Generative AI-modeller lærer mønstrene og strukturen til inndatatreningsdataene deres og genererer deretter nye data som har lignende egenskaper.</a:t>
            </a:r>
            <a:endParaRPr lang="en-US" b="0" i="0">
              <a:solidFill>
                <a:srgbClr val="1A1A1A"/>
              </a:solidFill>
              <a:effectLst/>
              <a:latin typeface="BreveText"/>
            </a:endParaRPr>
          </a:p>
          <a:p>
            <a:pPr algn="l"/>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15</a:t>
            </a:fld>
            <a:endParaRPr lang="nb-NO"/>
          </a:p>
        </p:txBody>
      </p:sp>
    </p:spTree>
    <p:extLst>
      <p:ext uri="{BB962C8B-B14F-4D97-AF65-F5344CB8AC3E}">
        <p14:creationId xmlns:p14="http://schemas.microsoft.com/office/powerpoint/2010/main" val="1765778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sz="1200" b="0" i="0">
                <a:solidFill>
                  <a:schemeClr val="bg1"/>
                </a:solidFill>
                <a:effectLst/>
                <a:latin typeface="-apple-system"/>
              </a:rPr>
              <a:t>Når du spør </a:t>
            </a:r>
            <a:r>
              <a:rPr lang="nb-NO" sz="1200" b="0" i="0" err="1">
                <a:solidFill>
                  <a:schemeClr val="bg1"/>
                </a:solidFill>
                <a:effectLst/>
                <a:latin typeface="-apple-system"/>
              </a:rPr>
              <a:t>ChatGPT</a:t>
            </a:r>
            <a:r>
              <a:rPr lang="nb-NO" sz="1200" b="0" i="0">
                <a:solidFill>
                  <a:schemeClr val="bg1"/>
                </a:solidFill>
                <a:effectLst/>
                <a:latin typeface="-apple-system"/>
              </a:rPr>
              <a:t> om noe, er det viktig å være klar over at </a:t>
            </a:r>
            <a:r>
              <a:rPr lang="nb-NO" sz="1200" b="0" i="0" err="1">
                <a:solidFill>
                  <a:schemeClr val="bg1"/>
                </a:solidFill>
                <a:effectLst/>
                <a:latin typeface="-apple-system"/>
              </a:rPr>
              <a:t>ChatGPT</a:t>
            </a:r>
            <a:r>
              <a:rPr lang="nb-NO" sz="1200" b="0" i="0">
                <a:solidFill>
                  <a:schemeClr val="bg1"/>
                </a:solidFill>
                <a:effectLst/>
                <a:latin typeface="-apple-system"/>
              </a:rPr>
              <a:t> ikke er en allvitende eller ufeilbarlig kilde til informasjon. </a:t>
            </a:r>
            <a:r>
              <a:rPr lang="nb-NO" sz="1200" b="0" i="0" err="1">
                <a:solidFill>
                  <a:schemeClr val="bg1"/>
                </a:solidFill>
                <a:effectLst/>
                <a:latin typeface="-apple-system"/>
              </a:rPr>
              <a:t>ChatGPT</a:t>
            </a:r>
            <a:r>
              <a:rPr lang="nb-NO" sz="1200" b="0" i="0">
                <a:solidFill>
                  <a:schemeClr val="bg1"/>
                </a:solidFill>
                <a:effectLst/>
                <a:latin typeface="-apple-system"/>
              </a:rPr>
              <a:t> er en kunstig intelligens som kan generere tekster basert på store mengder data, men den kan ikke garantere at tekstene er sanne, korrekte eller relevante. </a:t>
            </a:r>
            <a:r>
              <a:rPr lang="nb-NO" sz="1200" b="0" i="0" err="1">
                <a:solidFill>
                  <a:schemeClr val="bg1"/>
                </a:solidFill>
                <a:effectLst/>
                <a:latin typeface="-apple-system"/>
              </a:rPr>
              <a:t>ChatGPT</a:t>
            </a:r>
            <a:r>
              <a:rPr lang="nb-NO" sz="1200" b="0" i="0">
                <a:solidFill>
                  <a:schemeClr val="bg1"/>
                </a:solidFill>
                <a:effectLst/>
                <a:latin typeface="-apple-system"/>
              </a:rPr>
              <a:t> kan noen ganger skrive plausibel, men feilaktig eller usammenhengende informasjon, eller gjenta seg selv eller andre kilder. Derfor bør du ikke stole blindt på </a:t>
            </a:r>
            <a:r>
              <a:rPr lang="nb-NO" sz="1200" b="0" i="0" err="1">
                <a:solidFill>
                  <a:schemeClr val="bg1"/>
                </a:solidFill>
                <a:effectLst/>
                <a:latin typeface="-apple-system"/>
              </a:rPr>
              <a:t>ChatGPT</a:t>
            </a:r>
            <a:r>
              <a:rPr lang="nb-NO" sz="1200" b="0" i="0">
                <a:solidFill>
                  <a:schemeClr val="bg1"/>
                </a:solidFill>
                <a:effectLst/>
                <a:latin typeface="-apple-system"/>
              </a:rPr>
              <a:t>, men heller bruke den som en inspirasjon, en hjelp eller en underholdning.</a:t>
            </a:r>
          </a:p>
          <a:p>
            <a:pPr algn="l"/>
            <a:r>
              <a:rPr lang="nb-NO" sz="1200" b="0" i="0">
                <a:solidFill>
                  <a:schemeClr val="bg1"/>
                </a:solidFill>
                <a:effectLst/>
                <a:latin typeface="-apple-system"/>
              </a:rPr>
              <a:t>For å vite hva som er sant når du spør </a:t>
            </a:r>
            <a:r>
              <a:rPr lang="nb-NO" sz="1200" b="0" i="0" err="1">
                <a:solidFill>
                  <a:schemeClr val="bg1"/>
                </a:solidFill>
                <a:effectLst/>
                <a:latin typeface="-apple-system"/>
              </a:rPr>
              <a:t>ChatGPT</a:t>
            </a:r>
            <a:r>
              <a:rPr lang="nb-NO" sz="1200" b="0" i="0">
                <a:solidFill>
                  <a:schemeClr val="bg1"/>
                </a:solidFill>
                <a:effectLst/>
                <a:latin typeface="-apple-system"/>
              </a:rPr>
              <a:t>, kan du for eksempel:</a:t>
            </a:r>
          </a:p>
          <a:p>
            <a:pPr algn="l"/>
            <a:r>
              <a:rPr lang="nb-NO" sz="1200" b="0" i="0">
                <a:solidFill>
                  <a:schemeClr val="bg1"/>
                </a:solidFill>
                <a:effectLst/>
                <a:latin typeface="-apple-system"/>
              </a:rPr>
              <a:t>Være oppmerksom på hvem som står bak informasjonen. Er det </a:t>
            </a:r>
            <a:r>
              <a:rPr lang="nb-NO" sz="1200" b="0" i="0" err="1">
                <a:solidFill>
                  <a:schemeClr val="bg1"/>
                </a:solidFill>
                <a:effectLst/>
                <a:latin typeface="-apple-system"/>
              </a:rPr>
              <a:t>ChatGPT</a:t>
            </a:r>
            <a:r>
              <a:rPr lang="nb-NO" sz="1200" b="0" i="0">
                <a:solidFill>
                  <a:schemeClr val="bg1"/>
                </a:solidFill>
                <a:effectLst/>
                <a:latin typeface="-apple-system"/>
              </a:rPr>
              <a:t> selv, eller er det en annen kilde som </a:t>
            </a:r>
            <a:r>
              <a:rPr lang="nb-NO" sz="1200" b="0" i="0" err="1">
                <a:solidFill>
                  <a:schemeClr val="bg1"/>
                </a:solidFill>
                <a:effectLst/>
                <a:latin typeface="-apple-system"/>
              </a:rPr>
              <a:t>ChatGPT</a:t>
            </a:r>
            <a:r>
              <a:rPr lang="nb-NO" sz="1200" b="0" i="0">
                <a:solidFill>
                  <a:schemeClr val="bg1"/>
                </a:solidFill>
                <a:effectLst/>
                <a:latin typeface="-apple-system"/>
              </a:rPr>
              <a:t> refererer til? Hva er formålet med informasjonen? Er det å informere, overbevise, selge, underholde eller manipulere? Hvilken kompetanse og autoritet har kilden på temaet? Er det mulig å kontakte kilden eller få mer informasjon om den?</a:t>
            </a:r>
          </a:p>
          <a:p>
            <a:pPr algn="l"/>
            <a:r>
              <a:rPr lang="nb-NO" sz="1200" b="0" i="0">
                <a:solidFill>
                  <a:schemeClr val="bg1"/>
                </a:solidFill>
                <a:effectLst/>
                <a:latin typeface="-apple-system"/>
              </a:rPr>
              <a:t>Være kritisk til innholdet i informasjonen. Er det faktabasert, objektivt og balansert, eller er det basert på meninger, følelser og fordommer? Er det tydelig skille mellom fakta og vurderinger? Er det brukt gode argumenter, bevis og kilder, eller er det brukt feilaktige påstander, logiske brister og villedende framstillinger? Er det brukt språk, bilder eller lyd som kan påvirke vår oppfatning av saken?</a:t>
            </a:r>
          </a:p>
          <a:p>
            <a:pPr algn="l"/>
            <a:r>
              <a:rPr lang="nb-NO" sz="1200" b="0" i="0">
                <a:solidFill>
                  <a:schemeClr val="bg1"/>
                </a:solidFill>
                <a:effectLst/>
                <a:latin typeface="-apple-system"/>
              </a:rPr>
              <a:t>Være skeptisk til formen på informasjonen. Er det presentert som nyheter, reportasje, analyse, kommentar, kronikk, reklame, satire eller humor? Er det tydelig merket med sjanger og kilde? Er det oppgitt dato og tidspunkt for publisering og oppdatering? Er det brukt overskrift, ingress, ingressbilde og sitater som gir et riktig inntrykk av saken?</a:t>
            </a:r>
          </a:p>
          <a:p>
            <a:pPr algn="l"/>
            <a:r>
              <a:rPr lang="nb-NO" sz="1200" b="0" i="0">
                <a:solidFill>
                  <a:schemeClr val="bg1"/>
                </a:solidFill>
                <a:effectLst/>
                <a:latin typeface="-apple-system"/>
              </a:rPr>
              <a:t>Være nysgjerrig på andre kilder til informasjonen. Er det mulig å finne flere uavhengige kilder som bekrefter eller avkrefter informasjonen? Er det mulig å finne originalkilden til informasjonen? Er det mulig å finne faglig eller vitenskapelig støtte for informasjonen? Er det mulig å bruke verktøy som </a:t>
            </a:r>
            <a:r>
              <a:rPr lang="nb-NO" sz="1200" b="0" i="0" u="none" strike="noStrike">
                <a:solidFill>
                  <a:schemeClr val="bg1"/>
                </a:solidFill>
                <a:effectLst/>
                <a:latin typeface="-apple-system"/>
                <a:hlinkClick r:id="rId3">
                  <a:extLst>
                    <a:ext uri="{A12FA001-AC4F-418D-AE19-62706E023703}">
                      <ahyp:hlinkClr xmlns="" xmlns:ahyp="http://schemas.microsoft.com/office/drawing/2018/hyperlinkcolor" val="tx"/>
                    </a:ext>
                  </a:extLst>
                </a:hlinkClick>
              </a:rPr>
              <a:t>Faktisk.no</a:t>
            </a:r>
            <a:r>
              <a:rPr lang="nb-NO" sz="1200" b="0" i="0">
                <a:solidFill>
                  <a:schemeClr val="bg1"/>
                </a:solidFill>
                <a:effectLst/>
                <a:latin typeface="-apple-system"/>
              </a:rPr>
              <a:t>, </a:t>
            </a:r>
            <a:r>
              <a:rPr lang="nb-NO" sz="1200" b="0" i="0" u="none" strike="noStrike">
                <a:solidFill>
                  <a:schemeClr val="bg1"/>
                </a:solidFill>
                <a:effectLst/>
                <a:latin typeface="-apple-system"/>
                <a:hlinkClick r:id="rId4">
                  <a:extLst>
                    <a:ext uri="{A12FA001-AC4F-418D-AE19-62706E023703}">
                      <ahyp:hlinkClr xmlns="" xmlns:ahyp="http://schemas.microsoft.com/office/drawing/2018/hyperlinkcolor" val="tx"/>
                    </a:ext>
                  </a:extLst>
                </a:hlinkClick>
              </a:rPr>
              <a:t>Snopes.com</a:t>
            </a:r>
            <a:r>
              <a:rPr lang="nb-NO" sz="1200" b="0" i="0">
                <a:solidFill>
                  <a:schemeClr val="bg1"/>
                </a:solidFill>
                <a:effectLst/>
                <a:latin typeface="-apple-system"/>
              </a:rPr>
              <a:t> eller </a:t>
            </a:r>
            <a:r>
              <a:rPr lang="nb-NO" sz="1200" b="0" i="0" u="none" strike="noStrike">
                <a:solidFill>
                  <a:schemeClr val="bg1"/>
                </a:solidFill>
                <a:effectLst/>
                <a:latin typeface="-apple-system"/>
                <a:hlinkClick r:id="rId5">
                  <a:extLst>
                    <a:ext uri="{A12FA001-AC4F-418D-AE19-62706E023703}">
                      <ahyp:hlinkClr xmlns="" xmlns:ahyp="http://schemas.microsoft.com/office/drawing/2018/hyperlinkcolor" val="tx"/>
                    </a:ext>
                  </a:extLst>
                </a:hlinkClick>
              </a:rPr>
              <a:t>Google </a:t>
            </a:r>
            <a:r>
              <a:rPr lang="nb-NO" sz="1200" b="0" i="0" u="none" strike="noStrike" err="1">
                <a:solidFill>
                  <a:schemeClr val="bg1"/>
                </a:solidFill>
                <a:effectLst/>
                <a:latin typeface="-apple-system"/>
                <a:hlinkClick r:id="rId5">
                  <a:extLst>
                    <a:ext uri="{A12FA001-AC4F-418D-AE19-62706E023703}">
                      <ahyp:hlinkClr xmlns="" xmlns:ahyp="http://schemas.microsoft.com/office/drawing/2018/hyperlinkcolor" val="tx"/>
                    </a:ext>
                  </a:extLst>
                </a:hlinkClick>
              </a:rPr>
              <a:t>Reverse</a:t>
            </a:r>
            <a:r>
              <a:rPr lang="nb-NO" sz="1200" b="0" i="0" u="none" strike="noStrike">
                <a:solidFill>
                  <a:schemeClr val="bg1"/>
                </a:solidFill>
                <a:effectLst/>
                <a:latin typeface="-apple-system"/>
                <a:hlinkClick r:id="rId5">
                  <a:extLst>
                    <a:ext uri="{A12FA001-AC4F-418D-AE19-62706E023703}">
                      <ahyp:hlinkClr xmlns="" xmlns:ahyp="http://schemas.microsoft.com/office/drawing/2018/hyperlinkcolor" val="tx"/>
                    </a:ext>
                  </a:extLst>
                </a:hlinkClick>
              </a:rPr>
              <a:t> Image </a:t>
            </a:r>
            <a:r>
              <a:rPr lang="nb-NO" sz="1200" b="0" i="0" u="none" strike="noStrike" err="1">
                <a:solidFill>
                  <a:schemeClr val="bg1"/>
                </a:solidFill>
                <a:effectLst/>
                <a:latin typeface="-apple-system"/>
                <a:hlinkClick r:id="rId5">
                  <a:extLst>
                    <a:ext uri="{A12FA001-AC4F-418D-AE19-62706E023703}">
                      <ahyp:hlinkClr xmlns="" xmlns:ahyp="http://schemas.microsoft.com/office/drawing/2018/hyperlinkcolor" val="tx"/>
                    </a:ext>
                  </a:extLst>
                </a:hlinkClick>
              </a:rPr>
              <a:t>Search</a:t>
            </a:r>
            <a:r>
              <a:rPr lang="nb-NO" sz="1200" b="0" i="0">
                <a:solidFill>
                  <a:schemeClr val="bg1"/>
                </a:solidFill>
                <a:effectLst/>
                <a:latin typeface="-apple-system"/>
              </a:rPr>
              <a:t> for å sjekke om informasjonen er sann eller falsk?</a:t>
            </a:r>
          </a:p>
          <a:p>
            <a:pPr algn="l"/>
            <a:r>
              <a:rPr lang="nb-NO" sz="1200" b="0" i="0">
                <a:solidFill>
                  <a:schemeClr val="bg1"/>
                </a:solidFill>
                <a:effectLst/>
                <a:latin typeface="-apple-system"/>
              </a:rPr>
              <a:t>Ved å bruke disse tipsene og verktøyene kan du bli bedre til å vurdere hva som er sant eller ikke når du spør </a:t>
            </a:r>
            <a:r>
              <a:rPr lang="nb-NO" sz="1200" b="0" i="0" err="1">
                <a:solidFill>
                  <a:schemeClr val="bg1"/>
                </a:solidFill>
                <a:effectLst/>
                <a:latin typeface="-apple-system"/>
              </a:rPr>
              <a:t>ChatGPT</a:t>
            </a:r>
            <a:r>
              <a:rPr lang="nb-NO" sz="1200" b="0" i="0">
                <a:solidFill>
                  <a:schemeClr val="bg1"/>
                </a:solidFill>
                <a:effectLst/>
                <a:latin typeface="-apple-system"/>
              </a:rPr>
              <a:t>. Det betyr ikke at du skal slutte å bruke </a:t>
            </a:r>
            <a:r>
              <a:rPr lang="nb-NO" sz="1200" b="0" i="0" err="1">
                <a:solidFill>
                  <a:schemeClr val="bg1"/>
                </a:solidFill>
                <a:effectLst/>
                <a:latin typeface="-apple-system"/>
              </a:rPr>
              <a:t>ChatGPT</a:t>
            </a:r>
            <a:r>
              <a:rPr lang="nb-NO" sz="1200" b="0" i="0">
                <a:solidFill>
                  <a:schemeClr val="bg1"/>
                </a:solidFill>
                <a:effectLst/>
                <a:latin typeface="-apple-system"/>
              </a:rPr>
              <a:t>, men heller at du skal være mer bevisst, reflektert og ansvarlig når du gjør det.</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16</a:t>
            </a:fld>
            <a:endParaRPr lang="nb-NO"/>
          </a:p>
        </p:txBody>
      </p:sp>
    </p:spTree>
    <p:extLst>
      <p:ext uri="{BB962C8B-B14F-4D97-AF65-F5344CB8AC3E}">
        <p14:creationId xmlns:p14="http://schemas.microsoft.com/office/powerpoint/2010/main" val="1953043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333333"/>
                </a:solidFill>
                <a:effectLst/>
                <a:highlight>
                  <a:srgbClr val="FFFFFF"/>
                </a:highlight>
                <a:latin typeface="__Source_Sans_3_d31c90"/>
              </a:rPr>
              <a:t>Bilder, video og lyd som er laget ved hjelp av kunstig intelligens og som vil fremstille noe på en annen måte enn det som er virkelig, kalles </a:t>
            </a:r>
            <a:r>
              <a:rPr lang="nb-NO" b="0" i="0" dirty="0" err="1">
                <a:solidFill>
                  <a:srgbClr val="333333"/>
                </a:solidFill>
                <a:effectLst/>
                <a:highlight>
                  <a:srgbClr val="FFFFFF"/>
                </a:highlight>
                <a:latin typeface="__Source_Sans_3_d31c90"/>
              </a:rPr>
              <a:t>deepfake</a:t>
            </a:r>
            <a:r>
              <a:rPr lang="nb-NO" b="0" i="0" dirty="0">
                <a:solidFill>
                  <a:srgbClr val="333333"/>
                </a:solidFill>
                <a:effectLst/>
                <a:highlight>
                  <a:srgbClr val="FFFFFF"/>
                </a:highlight>
                <a:latin typeface="__Source_Sans_3_d31c90"/>
              </a:rPr>
              <a:t>. Utviklingen går lynraskt. Men hvordan oppdage </a:t>
            </a:r>
            <a:r>
              <a:rPr lang="nb-NO" b="0" i="0" dirty="0" err="1">
                <a:solidFill>
                  <a:srgbClr val="333333"/>
                </a:solidFill>
                <a:effectLst/>
                <a:highlight>
                  <a:srgbClr val="FFFFFF"/>
                </a:highlight>
                <a:latin typeface="__Source_Sans_3_d31c90"/>
              </a:rPr>
              <a:t>deepfake</a:t>
            </a:r>
            <a:r>
              <a:rPr lang="nb-NO" b="0" i="0" dirty="0">
                <a:solidFill>
                  <a:srgbClr val="333333"/>
                </a:solidFill>
                <a:effectLst/>
                <a:highlight>
                  <a:srgbClr val="FFFFFF"/>
                </a:highlight>
                <a:latin typeface="__Source_Sans_3_d31c90"/>
              </a:rPr>
              <a:t>? </a:t>
            </a:r>
          </a:p>
          <a:p>
            <a:pPr algn="l"/>
            <a:r>
              <a:rPr lang="nb-NO" b="0" i="0" dirty="0">
                <a:solidFill>
                  <a:srgbClr val="333333"/>
                </a:solidFill>
                <a:effectLst/>
                <a:highlight>
                  <a:srgbClr val="FFFFFF"/>
                </a:highlight>
                <a:latin typeface="__Source_Sans_3_d31c90"/>
              </a:rPr>
              <a:t>– I dag er det mange teknikker som benyttes, som avanserte og automatiserte teknikker i datasyn – computer </a:t>
            </a:r>
            <a:r>
              <a:rPr lang="nb-NO" b="0" i="0" dirty="0" err="1">
                <a:solidFill>
                  <a:srgbClr val="333333"/>
                </a:solidFill>
                <a:effectLst/>
                <a:highlight>
                  <a:srgbClr val="FFFFFF"/>
                </a:highlight>
                <a:latin typeface="__Source_Sans_3_d31c90"/>
              </a:rPr>
              <a:t>vision</a:t>
            </a:r>
            <a:r>
              <a:rPr lang="nb-NO" b="0" i="0" dirty="0">
                <a:solidFill>
                  <a:srgbClr val="333333"/>
                </a:solidFill>
                <a:effectLst/>
                <a:highlight>
                  <a:srgbClr val="FFFFFF"/>
                </a:highlight>
                <a:latin typeface="__Source_Sans_3_d31c90"/>
              </a:rPr>
              <a:t> – og maskinlæring/kunstig intelligens. Ved bruk av kunstig intelligens kan man lære om bilde, video og </a:t>
            </a:r>
            <a:r>
              <a:rPr lang="nb-NO" b="0" i="0" dirty="0" err="1">
                <a:solidFill>
                  <a:srgbClr val="333333"/>
                </a:solidFill>
                <a:effectLst/>
                <a:highlight>
                  <a:srgbClr val="FFFFFF"/>
                </a:highlight>
                <a:latin typeface="__Source_Sans_3_d31c90"/>
              </a:rPr>
              <a:t>audio</a:t>
            </a:r>
            <a:r>
              <a:rPr lang="nb-NO" b="0" i="0" dirty="0">
                <a:solidFill>
                  <a:srgbClr val="333333"/>
                </a:solidFill>
                <a:effectLst/>
                <a:highlight>
                  <a:srgbClr val="FFFFFF"/>
                </a:highlight>
                <a:latin typeface="__Source_Sans_3_d31c90"/>
              </a:rPr>
              <a:t> og deretter manipulere og endre karakteristikker av det opprinnelige og lage nye som er annerledes. Nye teknikker som Generative </a:t>
            </a:r>
            <a:r>
              <a:rPr lang="nb-NO" b="0" i="0" dirty="0" err="1">
                <a:solidFill>
                  <a:srgbClr val="333333"/>
                </a:solidFill>
                <a:effectLst/>
                <a:highlight>
                  <a:srgbClr val="FFFFFF"/>
                </a:highlight>
                <a:latin typeface="__Source_Sans_3_d31c90"/>
              </a:rPr>
              <a:t>Adversarial</a:t>
            </a:r>
            <a:r>
              <a:rPr lang="nb-NO" b="0" i="0" dirty="0">
                <a:solidFill>
                  <a:srgbClr val="333333"/>
                </a:solidFill>
                <a:effectLst/>
                <a:highlight>
                  <a:srgbClr val="FFFFFF"/>
                </a:highlight>
                <a:latin typeface="__Source_Sans_3_d31c90"/>
              </a:rPr>
              <a:t> Networks (GAN) og latente diffusjonsmodeller har gjort det mye lettere å forandre på karakteristikker.</a:t>
            </a:r>
          </a:p>
          <a:p>
            <a:pPr algn="l"/>
            <a:endParaRPr lang="nb-NO" dirty="0"/>
          </a:p>
        </p:txBody>
      </p:sp>
      <p:sp>
        <p:nvSpPr>
          <p:cNvPr id="4" name="Plassholder for lysbildenummer 3"/>
          <p:cNvSpPr>
            <a:spLocks noGrp="1"/>
          </p:cNvSpPr>
          <p:nvPr>
            <p:ph type="sldNum" sz="quarter" idx="5"/>
          </p:nvPr>
        </p:nvSpPr>
        <p:spPr/>
        <p:txBody>
          <a:bodyPr/>
          <a:lstStyle/>
          <a:p>
            <a:fld id="{92BED3A1-F206-4617-A05D-39CCF9960C6A}" type="slidenum">
              <a:rPr lang="nb-NO" smtClean="0"/>
              <a:t>17</a:t>
            </a:fld>
            <a:endParaRPr lang="nb-NO"/>
          </a:p>
        </p:txBody>
      </p:sp>
    </p:spTree>
    <p:extLst>
      <p:ext uri="{BB962C8B-B14F-4D97-AF65-F5344CB8AC3E}">
        <p14:creationId xmlns:p14="http://schemas.microsoft.com/office/powerpoint/2010/main" val="2281611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18</a:t>
            </a:fld>
            <a:endParaRPr lang="nb-NO"/>
          </a:p>
        </p:txBody>
      </p:sp>
    </p:spTree>
    <p:extLst>
      <p:ext uri="{BB962C8B-B14F-4D97-AF65-F5344CB8AC3E}">
        <p14:creationId xmlns:p14="http://schemas.microsoft.com/office/powerpoint/2010/main" val="2977379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buFont typeface="Arial" panose="020B0604020202020204" pitchFamily="34" charset="0"/>
              <a:buChar char="•"/>
            </a:pPr>
            <a:r>
              <a:rPr lang="nb-NO" b="0" i="0">
                <a:solidFill>
                  <a:schemeClr val="bg1"/>
                </a:solidFill>
                <a:effectLst/>
                <a:latin typeface="-apple-system"/>
              </a:rPr>
              <a:t>Bruk klare og konkrete beskrivelser: beskriv farger, størrelser, former, belysning og andre detaljer som du vil at bildet skal ha. Unngå å bruke vage eller abstrakte ord som “vakker”, “morsom” eller “rart”. For eksempel, i stedet for å skrive “en vakker solnedgang”, kan du skrive “en solnedgang med rosa og lilla skyer over et hav”.</a:t>
            </a:r>
          </a:p>
          <a:p>
            <a:pPr algn="l">
              <a:buFont typeface="Arial" panose="020B0604020202020204" pitchFamily="34" charset="0"/>
              <a:buChar char="•"/>
            </a:pPr>
            <a:r>
              <a:rPr lang="nb-NO" b="0" i="0">
                <a:solidFill>
                  <a:schemeClr val="bg1"/>
                </a:solidFill>
                <a:effectLst/>
                <a:latin typeface="-apple-system"/>
              </a:rPr>
              <a:t>Bruk komma for å skille ulike elementer: hvis du vil ha flere ting i bildet ditt, kan du bruke komma for å liste dem opp. For eksempel, hvis du vil ha et bilde av en hund, en ball og et tre, kan du skrive “en brun hund som løper etter en rød ball på en gressplen med et stort tre i bakgrunnen”.</a:t>
            </a:r>
          </a:p>
          <a:p>
            <a:endParaRPr lang="nb-NO"/>
          </a:p>
          <a:p>
            <a:pPr algn="l">
              <a:buFont typeface="Arial" panose="020B0604020202020204" pitchFamily="34" charset="0"/>
              <a:buChar char="•"/>
            </a:pPr>
            <a:r>
              <a:rPr lang="nb-NO" b="0" i="0">
                <a:solidFill>
                  <a:schemeClr val="bg1"/>
                </a:solidFill>
                <a:effectLst/>
                <a:latin typeface="-apple-system"/>
              </a:rPr>
              <a:t>Bruk parenteser for å angi plassering: hvis du vil bestemme hvor noe skal være i bildet ditt, kan du bruke parenteser for å angi plasseringen. For eksempel, hvis du vil ha et bilde av en fugl som flyr over et fjell, kan du skrive “en fugl (i øvre høyre hjørne) som flyr over et snødekt fjell (i midten)”.</a:t>
            </a:r>
          </a:p>
          <a:p>
            <a:pPr algn="l">
              <a:buFont typeface="Arial" panose="020B0604020202020204" pitchFamily="34" charset="0"/>
              <a:buChar char="•"/>
            </a:pPr>
            <a:r>
              <a:rPr lang="nb-NO" b="0" i="0">
                <a:solidFill>
                  <a:schemeClr val="bg1"/>
                </a:solidFill>
                <a:effectLst/>
                <a:latin typeface="-apple-system"/>
              </a:rPr>
              <a:t>Bruk anførselstegn for å legge til tekst: hvis du vil ha tekst i bildet ditt, kan du bruke anførselstegn for å skrive hva teksten skal si. For eksempel, hvis du vil ha et bilde av en kake med teksten “Gratulerer med dagen”, kan du skrive “en sjokoladekake med hvit glasur og teksten "Gratulerer med dagen" (på toppen)”.</a:t>
            </a:r>
          </a:p>
          <a:p>
            <a:endParaRPr lang="nb-NO"/>
          </a:p>
          <a:p>
            <a:pPr algn="l"/>
            <a:r>
              <a:rPr lang="nb-NO" b="0" i="0">
                <a:solidFill>
                  <a:schemeClr val="bg1"/>
                </a:solidFill>
                <a:effectLst/>
                <a:latin typeface="-apple-system"/>
              </a:rPr>
              <a:t>Hvis du vil lese mer om hvordan du kan skrive en god fagartikkel eller en god metabeskrivelse, kan du sjekke ut disse lenkene: </a:t>
            </a:r>
            <a:r>
              <a:rPr lang="nb-NO" b="0" i="0" u="none" strike="noStrike">
                <a:solidFill>
                  <a:schemeClr val="bg1"/>
                </a:solidFill>
                <a:effectLst/>
                <a:latin typeface="-apple-system"/>
                <a:hlinkClick r:id="rId3">
                  <a:extLst>
                    <a:ext uri="{A12FA001-AC4F-418D-AE19-62706E023703}">
                      <ahyp:hlinkClr xmlns="" xmlns:ahyp="http://schemas.microsoft.com/office/drawing/2018/hyperlinkcolor" val="tx"/>
                    </a:ext>
                  </a:extLst>
                </a:hlinkClick>
              </a:rPr>
              <a:t>Hva kjennetegner en god fagartikkel?</a:t>
            </a:r>
            <a:r>
              <a:rPr lang="nb-NO" b="0" i="0">
                <a:solidFill>
                  <a:schemeClr val="bg1"/>
                </a:solidFill>
                <a:effectLst/>
                <a:latin typeface="-apple-system"/>
              </a:rPr>
              <a:t> eller </a:t>
            </a:r>
            <a:r>
              <a:rPr lang="nb-NO" b="0" i="0" u="none" strike="noStrike">
                <a:solidFill>
                  <a:schemeClr val="bg1"/>
                </a:solidFill>
                <a:effectLst/>
                <a:latin typeface="-apple-system"/>
                <a:hlinkClick r:id="rId4">
                  <a:extLst>
                    <a:ext uri="{A12FA001-AC4F-418D-AE19-62706E023703}">
                      <ahyp:hlinkClr xmlns="" xmlns:ahyp="http://schemas.microsoft.com/office/drawing/2018/hyperlinkcolor" val="tx"/>
                    </a:ext>
                  </a:extLst>
                </a:hlinkClick>
              </a:rPr>
              <a:t>5 tips til å skrive en god metabeskrivelse</a:t>
            </a:r>
            <a:r>
              <a:rPr lang="nb-NO" b="0" i="0">
                <a:solidFill>
                  <a:schemeClr val="bg1"/>
                </a:solidFill>
                <a:effectLst/>
                <a:latin typeface="-apple-system"/>
              </a:rPr>
              <a:t>.</a:t>
            </a:r>
          </a:p>
          <a:p>
            <a:pPr algn="l"/>
            <a:r>
              <a:rPr lang="nb-NO" b="0" i="0">
                <a:solidFill>
                  <a:schemeClr val="bg1"/>
                </a:solidFill>
                <a:effectLst/>
                <a:latin typeface="-apple-system"/>
              </a:rPr>
              <a:t>Jeg håper dette var nyttig for deg. Hvis du vil prøve å lage et bilde med kunstig intelligens basert på din egen beskrivelse, kan du bare skrive den i chat-vinduet og se hva som skjer. Lykke til! 😊</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19</a:t>
            </a:fld>
            <a:endParaRPr lang="nb-NO"/>
          </a:p>
        </p:txBody>
      </p:sp>
    </p:spTree>
    <p:extLst>
      <p:ext uri="{BB962C8B-B14F-4D97-AF65-F5344CB8AC3E}">
        <p14:creationId xmlns:p14="http://schemas.microsoft.com/office/powerpoint/2010/main" val="1699958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20</a:t>
            </a:fld>
            <a:endParaRPr lang="nb-NO"/>
          </a:p>
        </p:txBody>
      </p:sp>
    </p:spTree>
    <p:extLst>
      <p:ext uri="{BB962C8B-B14F-4D97-AF65-F5344CB8AC3E}">
        <p14:creationId xmlns:p14="http://schemas.microsoft.com/office/powerpoint/2010/main" val="8021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53B195C-E699-5064-693B-A21791711A64}"/>
            </a:ext>
          </a:extLst>
        </p:cNvPr>
        <p:cNvGrpSpPr/>
        <p:nvPr/>
      </p:nvGrpSpPr>
      <p:grpSpPr>
        <a:xfrm>
          <a:off x="0" y="0"/>
          <a:ext cx="0" cy="0"/>
          <a:chOff x="0" y="0"/>
          <a:chExt cx="0" cy="0"/>
        </a:xfrm>
      </p:grpSpPr>
      <p:sp>
        <p:nvSpPr>
          <p:cNvPr id="2" name="Plassholder for lysbilde 1">
            <a:extLst>
              <a:ext uri="{FF2B5EF4-FFF2-40B4-BE49-F238E27FC236}">
                <a16:creationId xmlns="" xmlns:a16="http://schemas.microsoft.com/office/drawing/2014/main" id="{F51F2939-44EA-F1F7-0860-835D4E158AA8}"/>
              </a:ext>
            </a:extLst>
          </p:cNvPr>
          <p:cNvSpPr>
            <a:spLocks noGrp="1" noRot="1" noChangeAspect="1"/>
          </p:cNvSpPr>
          <p:nvPr>
            <p:ph type="sldImg"/>
          </p:nvPr>
        </p:nvSpPr>
        <p:spPr/>
      </p:sp>
      <p:sp>
        <p:nvSpPr>
          <p:cNvPr id="3" name="Plassholder for notater 2">
            <a:extLst>
              <a:ext uri="{FF2B5EF4-FFF2-40B4-BE49-F238E27FC236}">
                <a16:creationId xmlns="" xmlns:a16="http://schemas.microsoft.com/office/drawing/2014/main" id="{3062839C-DA1D-0CA3-F334-1736AC95A167}"/>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 xmlns:a16="http://schemas.microsoft.com/office/drawing/2014/main" id="{7EF60717-BD2E-3F28-F6CC-7C4C7BA30243}"/>
              </a:ext>
            </a:extLst>
          </p:cNvPr>
          <p:cNvSpPr>
            <a:spLocks noGrp="1"/>
          </p:cNvSpPr>
          <p:nvPr>
            <p:ph type="sldNum" sz="quarter" idx="5"/>
          </p:nvPr>
        </p:nvSpPr>
        <p:spPr/>
        <p:txBody>
          <a:bodyPr/>
          <a:lstStyle/>
          <a:p>
            <a:fld id="{92BED3A1-F206-4617-A05D-39CCF9960C6A}" type="slidenum">
              <a:rPr lang="nb-NO" smtClean="0"/>
              <a:t>21</a:t>
            </a:fld>
            <a:endParaRPr lang="nb-NO"/>
          </a:p>
        </p:txBody>
      </p:sp>
    </p:spTree>
    <p:extLst>
      <p:ext uri="{BB962C8B-B14F-4D97-AF65-F5344CB8AC3E}">
        <p14:creationId xmlns:p14="http://schemas.microsoft.com/office/powerpoint/2010/main" val="1731933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2</a:t>
            </a:fld>
            <a:endParaRPr lang="nb-NO"/>
          </a:p>
        </p:txBody>
      </p:sp>
    </p:spTree>
    <p:extLst>
      <p:ext uri="{BB962C8B-B14F-4D97-AF65-F5344CB8AC3E}">
        <p14:creationId xmlns:p14="http://schemas.microsoft.com/office/powerpoint/2010/main" val="1801451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22</a:t>
            </a:fld>
            <a:endParaRPr lang="nb-NO"/>
          </a:p>
        </p:txBody>
      </p:sp>
    </p:spTree>
    <p:extLst>
      <p:ext uri="{BB962C8B-B14F-4D97-AF65-F5344CB8AC3E}">
        <p14:creationId xmlns:p14="http://schemas.microsoft.com/office/powerpoint/2010/main" val="4038213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Egentlig prediksjon på hva det neste ordet er</a:t>
            </a:r>
          </a:p>
        </p:txBody>
      </p:sp>
      <p:sp>
        <p:nvSpPr>
          <p:cNvPr id="4" name="Plassholder for lysbildenummer 3"/>
          <p:cNvSpPr>
            <a:spLocks noGrp="1"/>
          </p:cNvSpPr>
          <p:nvPr>
            <p:ph type="sldNum" sz="quarter" idx="5"/>
          </p:nvPr>
        </p:nvSpPr>
        <p:spPr/>
        <p:txBody>
          <a:bodyPr/>
          <a:lstStyle/>
          <a:p>
            <a:fld id="{92BED3A1-F206-4617-A05D-39CCF9960C6A}" type="slidenum">
              <a:rPr lang="nb-NO" smtClean="0"/>
              <a:t>3</a:t>
            </a:fld>
            <a:endParaRPr lang="nb-NO"/>
          </a:p>
        </p:txBody>
      </p:sp>
    </p:spTree>
    <p:extLst>
      <p:ext uri="{BB962C8B-B14F-4D97-AF65-F5344CB8AC3E}">
        <p14:creationId xmlns:p14="http://schemas.microsoft.com/office/powerpoint/2010/main" val="2868576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4</a:t>
            </a:fld>
            <a:endParaRPr lang="nb-NO"/>
          </a:p>
        </p:txBody>
      </p:sp>
    </p:spTree>
    <p:extLst>
      <p:ext uri="{BB962C8B-B14F-4D97-AF65-F5344CB8AC3E}">
        <p14:creationId xmlns:p14="http://schemas.microsoft.com/office/powerpoint/2010/main" val="3477954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D2D0CE"/>
                </a:solidFill>
                <a:effectLst/>
                <a:latin typeface="-apple-system"/>
              </a:rPr>
              <a:t>Deskriptiv metode er en samling av metoder som brukes til å beskrive og oppsummere data som man har samlet inn. Deskriptiv metode sier bare noe om hvordan dataene er, og ikke hvordan de bør være eller hvorfor de er slik. </a:t>
            </a:r>
            <a:r>
              <a:rPr lang="nb-NO" b="0" i="0" dirty="0">
                <a:effectLst/>
                <a:latin typeface="-apple-system"/>
                <a:hlinkClick r:id="rId3"/>
              </a:rPr>
              <a:t>Deskriptiv metode gir heller ikke grunnlag for å generalisere eller forutsi noe om hele populasjonen som dataene kommer fra</a:t>
            </a:r>
            <a:endParaRPr lang="nb-NO" b="0" i="0" dirty="0">
              <a:effectLst/>
              <a:latin typeface="-apple-system"/>
            </a:endParaRPr>
          </a:p>
          <a:p>
            <a:r>
              <a:rPr lang="nb-NO" b="0" i="0" dirty="0">
                <a:effectLst/>
                <a:latin typeface="-apple-system"/>
                <a:hlinkClick r:id="rId3"/>
              </a:rPr>
              <a:t>Kort sagt, deskriptiv metode hjelper oss med å </a:t>
            </a:r>
            <a:r>
              <a:rPr lang="nb-NO" b="1" i="0" dirty="0">
                <a:effectLst/>
                <a:latin typeface="-apple-system"/>
                <a:hlinkClick r:id="rId3"/>
              </a:rPr>
              <a:t>beskrive og kvantifisere</a:t>
            </a:r>
            <a:r>
              <a:rPr lang="nb-NO" b="0" i="0" dirty="0">
                <a:effectLst/>
                <a:latin typeface="-apple-system"/>
                <a:hlinkClick r:id="rId3"/>
              </a:rPr>
              <a:t> fenomener uten å gå inn i årsakssammenhenger eller teste hypoteser</a:t>
            </a:r>
            <a:endParaRPr lang="nb-NO" dirty="0"/>
          </a:p>
        </p:txBody>
      </p:sp>
      <p:sp>
        <p:nvSpPr>
          <p:cNvPr id="4" name="Plassholder for lysbildenummer 3"/>
          <p:cNvSpPr>
            <a:spLocks noGrp="1"/>
          </p:cNvSpPr>
          <p:nvPr>
            <p:ph type="sldNum" sz="quarter" idx="5"/>
          </p:nvPr>
        </p:nvSpPr>
        <p:spPr/>
        <p:txBody>
          <a:bodyPr/>
          <a:lstStyle/>
          <a:p>
            <a:fld id="{92BED3A1-F206-4617-A05D-39CCF9960C6A}" type="slidenum">
              <a:rPr lang="nb-NO" smtClean="0"/>
              <a:t>5</a:t>
            </a:fld>
            <a:endParaRPr lang="nb-NO"/>
          </a:p>
        </p:txBody>
      </p:sp>
    </p:spTree>
    <p:extLst>
      <p:ext uri="{BB962C8B-B14F-4D97-AF65-F5344CB8AC3E}">
        <p14:creationId xmlns:p14="http://schemas.microsoft.com/office/powerpoint/2010/main" val="144373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a:solidFill>
                  <a:srgbClr val="333333"/>
                </a:solidFill>
                <a:effectLst/>
                <a:latin typeface="europa"/>
              </a:rPr>
              <a:t>Hva er </a:t>
            </a:r>
            <a:r>
              <a:rPr lang="nb-NO" b="0" i="0" u="none" strike="noStrike" err="1">
                <a:solidFill>
                  <a:srgbClr val="333333"/>
                </a:solidFill>
                <a:effectLst/>
                <a:latin typeface="europa"/>
              </a:rPr>
              <a:t>RoomMate</a:t>
            </a:r>
            <a:r>
              <a:rPr lang="nb-NO" b="0" i="0" u="none" strike="noStrike">
                <a:solidFill>
                  <a:srgbClr val="333333"/>
                </a:solidFill>
                <a:effectLst/>
                <a:latin typeface="europa"/>
              </a:rPr>
              <a:t>?</a:t>
            </a:r>
          </a:p>
          <a:p>
            <a:pPr algn="l">
              <a:buFont typeface="Arial" panose="020B0604020202020204" pitchFamily="34" charset="0"/>
              <a:buChar char="•"/>
            </a:pPr>
            <a:r>
              <a:rPr lang="nb-NO" b="0" i="0">
                <a:solidFill>
                  <a:srgbClr val="1D2242"/>
                </a:solidFill>
                <a:effectLst/>
                <a:latin typeface="europa"/>
              </a:rPr>
              <a:t>Anonymisert, digitalt tilsyn gir deg muligheten til å se og snakke med beboeren for raskt å vurdere om det er behov for fysisk tilsyn.</a:t>
            </a:r>
          </a:p>
          <a:p>
            <a:pPr algn="l">
              <a:buFont typeface="Arial" panose="020B0604020202020204" pitchFamily="34" charset="0"/>
              <a:buChar char="•"/>
            </a:pPr>
            <a:r>
              <a:rPr lang="nb-NO" b="0" i="0">
                <a:solidFill>
                  <a:srgbClr val="1D2242"/>
                </a:solidFill>
                <a:effectLst/>
                <a:latin typeface="europa"/>
              </a:rPr>
              <a:t>Automatisk varsling ved farlige situasjoner gjør at beboeren ikke trenger å varsle selv. </a:t>
            </a:r>
            <a:r>
              <a:rPr lang="nb-NO" b="0" i="0" err="1">
                <a:solidFill>
                  <a:srgbClr val="1D2242"/>
                </a:solidFill>
                <a:effectLst/>
                <a:latin typeface="europa"/>
              </a:rPr>
              <a:t>RoomMate</a:t>
            </a:r>
            <a:r>
              <a:rPr lang="nb-NO" b="0" i="0">
                <a:solidFill>
                  <a:srgbClr val="1D2242"/>
                </a:solidFill>
                <a:effectLst/>
                <a:latin typeface="europa"/>
              </a:rPr>
              <a:t> oppdager farlige situasjoner og varsler personalet. Spesielt viktig for personer med demens.</a:t>
            </a:r>
          </a:p>
          <a:p>
            <a:pPr algn="l">
              <a:buFont typeface="Arial" panose="020B0604020202020204" pitchFamily="34" charset="0"/>
              <a:buChar char="•"/>
            </a:pPr>
            <a:r>
              <a:rPr lang="nb-NO" b="0" i="0">
                <a:solidFill>
                  <a:srgbClr val="1D2242"/>
                </a:solidFill>
                <a:effectLst/>
                <a:latin typeface="europa"/>
              </a:rPr>
              <a:t>Aktivitetsoversikt gir en unik beslutningsstøtte for å gi beboere individuell oppfølging og behandling.</a:t>
            </a:r>
          </a:p>
          <a:p>
            <a:pPr algn="l">
              <a:buFont typeface="Arial" panose="020B0604020202020204" pitchFamily="34" charset="0"/>
              <a:buChar char="•"/>
            </a:pPr>
            <a:r>
              <a:rPr lang="nb-NO" b="0" i="0">
                <a:solidFill>
                  <a:srgbClr val="1D2242"/>
                </a:solidFill>
                <a:effectLst/>
                <a:latin typeface="europa"/>
              </a:rPr>
              <a:t>Mulighet for å håndtere </a:t>
            </a:r>
            <a:r>
              <a:rPr lang="nb-NO" b="0" i="0" err="1">
                <a:solidFill>
                  <a:srgbClr val="1D2242"/>
                </a:solidFill>
                <a:effectLst/>
                <a:latin typeface="europa"/>
              </a:rPr>
              <a:t>RoomMate</a:t>
            </a:r>
            <a:r>
              <a:rPr lang="nb-NO" b="0" i="0">
                <a:solidFill>
                  <a:srgbClr val="1D2242"/>
                </a:solidFill>
                <a:effectLst/>
                <a:latin typeface="europa"/>
              </a:rPr>
              <a:t> i egen app, eller i </a:t>
            </a:r>
            <a:r>
              <a:rPr lang="nb-NO" b="0" i="0" err="1">
                <a:solidFill>
                  <a:srgbClr val="1D2242"/>
                </a:solidFill>
                <a:effectLst/>
                <a:latin typeface="europa"/>
              </a:rPr>
              <a:t>Sensio</a:t>
            </a:r>
            <a:r>
              <a:rPr lang="nb-NO" b="0" i="0">
                <a:solidFill>
                  <a:srgbClr val="1D2242"/>
                </a:solidFill>
                <a:effectLst/>
                <a:latin typeface="europa"/>
              </a:rPr>
              <a:t> Pocket-appen på lik linje med øvrige alarmer.</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8</a:t>
            </a:fld>
            <a:endParaRPr lang="nb-NO"/>
          </a:p>
        </p:txBody>
      </p:sp>
    </p:spTree>
    <p:extLst>
      <p:ext uri="{BB962C8B-B14F-4D97-AF65-F5344CB8AC3E}">
        <p14:creationId xmlns:p14="http://schemas.microsoft.com/office/powerpoint/2010/main" val="4006572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a:effectLst/>
                <a:latin typeface="Inter"/>
              </a:rPr>
              <a:t>Prøveperiode</a:t>
            </a:r>
          </a:p>
          <a:p>
            <a:pPr algn="l"/>
            <a:r>
              <a:rPr lang="nb-NO" b="0" i="0">
                <a:effectLst/>
                <a:latin typeface="Austin News Text"/>
              </a:rPr>
              <a:t>Appen har vært prøvd ut på rundt 500 røntgenundersøkelser siden mai før sommeren, men ble først lansert i ordinær drift denne uken. (september 2023)</a:t>
            </a:r>
          </a:p>
          <a:p>
            <a:pPr algn="l"/>
            <a:r>
              <a:rPr lang="nb-NO" b="0" i="0">
                <a:effectLst/>
                <a:latin typeface="Austin News Text"/>
              </a:rPr>
              <a:t>– Denne løsningen er ikke perfekt. Det vi har funnet ut er at løsningen er nesten like god som en radiolog, sier Graff.</a:t>
            </a:r>
          </a:p>
          <a:p>
            <a:pPr algn="l"/>
            <a:r>
              <a:rPr lang="nb-NO" b="0" i="0">
                <a:effectLst/>
                <a:latin typeface="Austin News Text"/>
              </a:rPr>
              <a:t>– Når en radiolog har funnet et brudd, er det fort gjort å overse andre funn i bildet. Her har vi opplevd at kunstig intelligens har funnet noen få brudd vi har oversett, sier radiolog </a:t>
            </a:r>
            <a:r>
              <a:rPr lang="nb-NO" b="0" i="0" err="1">
                <a:effectLst/>
                <a:latin typeface="Austin News Text"/>
              </a:rPr>
              <a:t>Ramprabananth</a:t>
            </a:r>
            <a:r>
              <a:rPr lang="nb-NO" b="0" i="0">
                <a:effectLst/>
                <a:latin typeface="Austin News Text"/>
              </a:rPr>
              <a:t> </a:t>
            </a:r>
            <a:r>
              <a:rPr lang="nb-NO" b="0" i="0" err="1">
                <a:effectLst/>
                <a:latin typeface="Austin News Text"/>
              </a:rPr>
              <a:t>Sivanandan</a:t>
            </a:r>
            <a:r>
              <a:rPr lang="nb-NO" b="0" i="0">
                <a:effectLst/>
                <a:latin typeface="Austin News Text"/>
              </a:rPr>
              <a:t>, sier radiolog </a:t>
            </a:r>
            <a:r>
              <a:rPr lang="nb-NO" b="0" i="0" err="1">
                <a:effectLst/>
                <a:latin typeface="Austin News Text"/>
              </a:rPr>
              <a:t>Ramprabananth</a:t>
            </a:r>
            <a:r>
              <a:rPr lang="nb-NO" b="0" i="0">
                <a:effectLst/>
                <a:latin typeface="Austin News Text"/>
              </a:rPr>
              <a:t> </a:t>
            </a:r>
            <a:r>
              <a:rPr lang="nb-NO" b="0" i="0" err="1">
                <a:effectLst/>
                <a:latin typeface="Austin News Text"/>
              </a:rPr>
              <a:t>Sivanandan</a:t>
            </a:r>
            <a:r>
              <a:rPr lang="nb-NO" b="0" i="0">
                <a:effectLst/>
                <a:latin typeface="Austin News Text"/>
              </a:rPr>
              <a:t>.</a:t>
            </a:r>
          </a:p>
          <a:p>
            <a:pPr algn="l"/>
            <a:r>
              <a:rPr lang="nb-NO" b="0" i="0">
                <a:effectLst/>
                <a:latin typeface="Austin News Text"/>
              </a:rPr>
              <a:t>Og kostnaden for appen?</a:t>
            </a:r>
          </a:p>
          <a:p>
            <a:pPr algn="l"/>
            <a:r>
              <a:rPr lang="nb-NO" b="0" i="0">
                <a:effectLst/>
                <a:latin typeface="Austin News Text"/>
              </a:rPr>
              <a:t>– Jo flere pasienter vi bruker appen på, jo billigere blir det. Kostnaden er noen få kroner per undersøkelse, svarer Tveiten.</a:t>
            </a:r>
          </a:p>
          <a:p>
            <a:pPr algn="l"/>
            <a:r>
              <a:rPr lang="nb-NO" b="0" i="0">
                <a:effectLst/>
                <a:latin typeface="Austin News Text"/>
              </a:rPr>
              <a:t>Pasient </a:t>
            </a:r>
            <a:r>
              <a:rPr lang="nb-NO" b="0" i="0" err="1">
                <a:effectLst/>
                <a:latin typeface="Austin News Text"/>
              </a:rPr>
              <a:t>Bhuller</a:t>
            </a:r>
            <a:r>
              <a:rPr lang="nb-NO" b="0" i="0">
                <a:effectLst/>
                <a:latin typeface="Austin News Text"/>
              </a:rPr>
              <a:t> er fornøyd med at kunstig intelligens ble brukt i undersøkelsen av hans hånd.</a:t>
            </a:r>
          </a:p>
          <a:p>
            <a:pPr algn="l"/>
            <a:endParaRPr lang="nb-NO" b="0" i="0">
              <a:effectLst/>
              <a:latin typeface="Austin News Text"/>
            </a:endParaRP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9</a:t>
            </a:fld>
            <a:endParaRPr lang="nb-NO"/>
          </a:p>
        </p:txBody>
      </p:sp>
    </p:spTree>
    <p:extLst>
      <p:ext uri="{BB962C8B-B14F-4D97-AF65-F5344CB8AC3E}">
        <p14:creationId xmlns:p14="http://schemas.microsoft.com/office/powerpoint/2010/main" val="2329237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dirty="0">
                <a:solidFill>
                  <a:srgbClr val="333333"/>
                </a:solidFill>
                <a:effectLst/>
                <a:latin typeface="Open Sans" panose="020B0606030504020204" pitchFamily="34" charset="0"/>
              </a:rPr>
              <a:t>Forskningssatsingen vil ha tre hovedspor:</a:t>
            </a:r>
          </a:p>
          <a:p>
            <a:pPr algn="l">
              <a:buFont typeface="Arial" panose="020B0604020202020204" pitchFamily="34" charset="0"/>
              <a:buChar char="•"/>
            </a:pPr>
            <a:r>
              <a:rPr lang="nb-NO" b="0" i="0" dirty="0">
                <a:solidFill>
                  <a:srgbClr val="333333"/>
                </a:solidFill>
                <a:effectLst/>
                <a:latin typeface="Open Sans" panose="020B0606030504020204" pitchFamily="34" charset="0"/>
              </a:rPr>
              <a:t>Forskning om konsekvenser av kunstig intelligens og annen digital teknologi for samfunnet. Sentrale temaer vil være demokrati, tillit, etikk, økonomi, rettssikkerhet, lovreguleringer, personvern, undervisning og læring, kunst og kultur.</a:t>
            </a:r>
          </a:p>
          <a:p>
            <a:pPr algn="l">
              <a:buFont typeface="Arial" panose="020B0604020202020204" pitchFamily="34" charset="0"/>
              <a:buChar char="•"/>
            </a:pPr>
            <a:r>
              <a:rPr lang="nb-NO" b="0" i="0" dirty="0">
                <a:solidFill>
                  <a:srgbClr val="333333"/>
                </a:solidFill>
                <a:effectLst/>
                <a:latin typeface="Open Sans" panose="020B0606030504020204" pitchFamily="34" charset="0"/>
              </a:rPr>
              <a:t>Digitale teknologier som forskningsområde i seg selv, altså forskning på blant annet kunstig intelligens, digital sikkerhet, neste generasjons IKT, nye sensorer og kvanteteknologi.</a:t>
            </a:r>
          </a:p>
          <a:p>
            <a:pPr algn="l">
              <a:buFont typeface="Arial" panose="020B0604020202020204" pitchFamily="34" charset="0"/>
              <a:buChar char="•"/>
            </a:pPr>
            <a:r>
              <a:rPr lang="nb-NO" b="0" i="0" dirty="0">
                <a:solidFill>
                  <a:srgbClr val="333333"/>
                </a:solidFill>
                <a:effectLst/>
                <a:latin typeface="Open Sans" panose="020B0606030504020204" pitchFamily="34" charset="0"/>
              </a:rPr>
              <a:t>Forskning på hvordan digitale teknologier kan brukes til innovasjon i næringslivet og offentlig sektor og hvordan kunstig intelligens kan brukes i forskningen på mange ulike fagområder.</a:t>
            </a:r>
          </a:p>
          <a:p>
            <a:pPr algn="l"/>
            <a:r>
              <a:rPr lang="nb-NO" b="0" i="0" dirty="0">
                <a:solidFill>
                  <a:srgbClr val="333333"/>
                </a:solidFill>
                <a:effectLst/>
                <a:latin typeface="Open Sans" panose="020B0606030504020204" pitchFamily="34" charset="0"/>
              </a:rPr>
              <a:t>– Forsknings- og innovasjonssatsingen kommer til å ha stor betydning for det norske samfunnet. I møte med de største utfordringene er det særlig viktig at vi mobiliserer i fellesskap. Regjeringen skal gjøre vår del av jobben, sette av de nødvendige ressursene og peke ut retningen. Så skal vi i felleskap forme denne store satsingen, sier Støre.</a:t>
            </a:r>
          </a:p>
          <a:p>
            <a:endParaRPr lang="nb-NO" dirty="0"/>
          </a:p>
        </p:txBody>
      </p:sp>
      <p:sp>
        <p:nvSpPr>
          <p:cNvPr id="4" name="Plassholder for lysbildenummer 3"/>
          <p:cNvSpPr>
            <a:spLocks noGrp="1"/>
          </p:cNvSpPr>
          <p:nvPr>
            <p:ph type="sldNum" sz="quarter" idx="5"/>
          </p:nvPr>
        </p:nvSpPr>
        <p:spPr/>
        <p:txBody>
          <a:bodyPr/>
          <a:lstStyle/>
          <a:p>
            <a:fld id="{92BED3A1-F206-4617-A05D-39CCF9960C6A}" type="slidenum">
              <a:rPr lang="nb-NO" smtClean="0"/>
              <a:t>10</a:t>
            </a:fld>
            <a:endParaRPr lang="nb-NO"/>
          </a:p>
        </p:txBody>
      </p:sp>
    </p:spTree>
    <p:extLst>
      <p:ext uri="{BB962C8B-B14F-4D97-AF65-F5344CB8AC3E}">
        <p14:creationId xmlns:p14="http://schemas.microsoft.com/office/powerpoint/2010/main" val="1345889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2400">
                <a:solidFill>
                  <a:schemeClr val="bg1"/>
                </a:solidFill>
              </a:rPr>
              <a:t>Her er noen eksempler på hvordan du kan bruke kunstig intelligens:</a:t>
            </a:r>
          </a:p>
          <a:p>
            <a:pPr lvl="1"/>
            <a:r>
              <a:rPr lang="nb-NO">
                <a:solidFill>
                  <a:schemeClr val="bg1"/>
                </a:solidFill>
              </a:rPr>
              <a:t>Hvis du vil lære mer om kunstig intelligens og hvordan den fungerer, kan du ta et kurs eller en workshop som gir deg grunnleggende kunnskap og ferdigheter. Det finnes mange kurs og workshops tilgjengelig på nettet, både gratis og betalt, som passer for ulike nivåer og behov. Du kan for eksempel sjekke ut Microsoft </a:t>
            </a:r>
            <a:r>
              <a:rPr lang="nb-NO" err="1">
                <a:solidFill>
                  <a:schemeClr val="bg1"/>
                </a:solidFill>
              </a:rPr>
              <a:t>Learn</a:t>
            </a:r>
            <a:r>
              <a:rPr lang="nb-NO">
                <a:solidFill>
                  <a:schemeClr val="bg1"/>
                </a:solidFill>
              </a:rPr>
              <a:t>, </a:t>
            </a:r>
            <a:r>
              <a:rPr lang="nb-NO" err="1">
                <a:solidFill>
                  <a:schemeClr val="bg1"/>
                </a:solidFill>
              </a:rPr>
              <a:t>Coursera</a:t>
            </a:r>
            <a:r>
              <a:rPr lang="nb-NO">
                <a:solidFill>
                  <a:schemeClr val="bg1"/>
                </a:solidFill>
              </a:rPr>
              <a:t>, </a:t>
            </a:r>
            <a:r>
              <a:rPr lang="nb-NO" err="1">
                <a:solidFill>
                  <a:schemeClr val="bg1"/>
                </a:solidFill>
              </a:rPr>
              <a:t>Udemy</a:t>
            </a:r>
            <a:r>
              <a:rPr lang="nb-NO">
                <a:solidFill>
                  <a:schemeClr val="bg1"/>
                </a:solidFill>
              </a:rPr>
              <a:t> eller </a:t>
            </a:r>
            <a:r>
              <a:rPr lang="nb-NO" err="1">
                <a:solidFill>
                  <a:schemeClr val="bg1"/>
                </a:solidFill>
              </a:rPr>
              <a:t>edX</a:t>
            </a:r>
            <a:r>
              <a:rPr lang="nb-NO">
                <a:solidFill>
                  <a:schemeClr val="bg1"/>
                </a:solidFill>
              </a:rPr>
              <a:t> for å finne et kurs som passer for deg.</a:t>
            </a:r>
          </a:p>
          <a:p>
            <a:pPr lvl="1"/>
            <a:r>
              <a:rPr lang="nb-NO">
                <a:solidFill>
                  <a:schemeClr val="bg1"/>
                </a:solidFill>
              </a:rPr>
              <a:t>Hvis du vil utvikle dine egne løsninger basert på kunstig intelligens, kan du bruke ulike verktøy og plattformer som gjør det enklere å lage og trene algoritmer, modeller og applikasjoner. Du kan for eksempel bruke Microsoft </a:t>
            </a:r>
            <a:r>
              <a:rPr lang="nb-NO" err="1">
                <a:solidFill>
                  <a:schemeClr val="bg1"/>
                </a:solidFill>
              </a:rPr>
              <a:t>Azure</a:t>
            </a:r>
            <a:r>
              <a:rPr lang="nb-NO">
                <a:solidFill>
                  <a:schemeClr val="bg1"/>
                </a:solidFill>
              </a:rPr>
              <a:t>, [Google </a:t>
            </a:r>
            <a:r>
              <a:rPr lang="nb-NO" err="1">
                <a:solidFill>
                  <a:schemeClr val="bg1"/>
                </a:solidFill>
              </a:rPr>
              <a:t>Cloud</a:t>
            </a:r>
            <a:r>
              <a:rPr lang="nb-NO">
                <a:solidFill>
                  <a:schemeClr val="bg1"/>
                </a:solidFill>
              </a:rPr>
              <a:t>], [Amazon Web Services] eller [IBM Watson] for å få tilgang til skytjenester, rammeverk og biblioteker som støtter kunstig intelligens.</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11</a:t>
            </a:fld>
            <a:endParaRPr lang="nb-NO"/>
          </a:p>
        </p:txBody>
      </p:sp>
    </p:spTree>
    <p:extLst>
      <p:ext uri="{BB962C8B-B14F-4D97-AF65-F5344CB8AC3E}">
        <p14:creationId xmlns:p14="http://schemas.microsoft.com/office/powerpoint/2010/main" val="2164720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96702F90-7A6E-52AA-EE7D-67801F093A36}"/>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 xmlns:a16="http://schemas.microsoft.com/office/drawing/2014/main" id="{24F988DB-C536-8C4F-C074-67546E4281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 xmlns:a16="http://schemas.microsoft.com/office/drawing/2014/main" id="{EBB1E199-B6F5-3A31-EAB4-B7E8325BD4D9}"/>
              </a:ext>
            </a:extLst>
          </p:cNvPr>
          <p:cNvSpPr>
            <a:spLocks noGrp="1"/>
          </p:cNvSpPr>
          <p:nvPr>
            <p:ph type="dt" sz="half" idx="10"/>
          </p:nvPr>
        </p:nvSpPr>
        <p:spPr/>
        <p:txBody>
          <a:bodyPr/>
          <a:lstStyle/>
          <a:p>
            <a:fld id="{52A8B1BF-4069-4ACF-AC99-C7E8B6D7B092}" type="datetimeFigureOut">
              <a:rPr lang="nb-NO" smtClean="0"/>
              <a:t>14.03.2025</a:t>
            </a:fld>
            <a:endParaRPr lang="nb-NO"/>
          </a:p>
        </p:txBody>
      </p:sp>
      <p:sp>
        <p:nvSpPr>
          <p:cNvPr id="5" name="Plassholder for bunntekst 4">
            <a:extLst>
              <a:ext uri="{FF2B5EF4-FFF2-40B4-BE49-F238E27FC236}">
                <a16:creationId xmlns="" xmlns:a16="http://schemas.microsoft.com/office/drawing/2014/main" id="{791884C1-191E-A7C1-B0E5-9E5D090BF3C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E909ED0A-249C-8C96-0A9C-F0CED8D8201F}"/>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2450311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DDBE839D-7561-BEBA-A03A-BB07D4C1B0F4}"/>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 xmlns:a16="http://schemas.microsoft.com/office/drawing/2014/main" id="{96DE5272-A200-5AD2-87DD-099490E4CD6A}"/>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43EA0E55-80A6-2581-0D47-727CD706FA4B}"/>
              </a:ext>
            </a:extLst>
          </p:cNvPr>
          <p:cNvSpPr>
            <a:spLocks noGrp="1"/>
          </p:cNvSpPr>
          <p:nvPr>
            <p:ph type="dt" sz="half" idx="10"/>
          </p:nvPr>
        </p:nvSpPr>
        <p:spPr/>
        <p:txBody>
          <a:bodyPr/>
          <a:lstStyle/>
          <a:p>
            <a:fld id="{52A8B1BF-4069-4ACF-AC99-C7E8B6D7B092}" type="datetimeFigureOut">
              <a:rPr lang="nb-NO" smtClean="0"/>
              <a:t>14.03.2025</a:t>
            </a:fld>
            <a:endParaRPr lang="nb-NO"/>
          </a:p>
        </p:txBody>
      </p:sp>
      <p:sp>
        <p:nvSpPr>
          <p:cNvPr id="5" name="Plassholder for bunntekst 4">
            <a:extLst>
              <a:ext uri="{FF2B5EF4-FFF2-40B4-BE49-F238E27FC236}">
                <a16:creationId xmlns="" xmlns:a16="http://schemas.microsoft.com/office/drawing/2014/main" id="{664C9B2B-A247-7AC7-9E9B-E68AABACEF8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5B290E6E-8D97-4F99-F6E3-17CAE6055752}"/>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2635703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 xmlns:a16="http://schemas.microsoft.com/office/drawing/2014/main" id="{9FC03CF5-08F4-121B-E25A-A455315D684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 xmlns:a16="http://schemas.microsoft.com/office/drawing/2014/main" id="{81B0CF9E-D755-653A-630C-CF41BC60C19B}"/>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B60D9BE3-28A4-6959-F801-7F07017E722B}"/>
              </a:ext>
            </a:extLst>
          </p:cNvPr>
          <p:cNvSpPr>
            <a:spLocks noGrp="1"/>
          </p:cNvSpPr>
          <p:nvPr>
            <p:ph type="dt" sz="half" idx="10"/>
          </p:nvPr>
        </p:nvSpPr>
        <p:spPr/>
        <p:txBody>
          <a:bodyPr/>
          <a:lstStyle/>
          <a:p>
            <a:fld id="{52A8B1BF-4069-4ACF-AC99-C7E8B6D7B092}" type="datetimeFigureOut">
              <a:rPr lang="nb-NO" smtClean="0"/>
              <a:t>14.03.2025</a:t>
            </a:fld>
            <a:endParaRPr lang="nb-NO"/>
          </a:p>
        </p:txBody>
      </p:sp>
      <p:sp>
        <p:nvSpPr>
          <p:cNvPr id="5" name="Plassholder for bunntekst 4">
            <a:extLst>
              <a:ext uri="{FF2B5EF4-FFF2-40B4-BE49-F238E27FC236}">
                <a16:creationId xmlns="" xmlns:a16="http://schemas.microsoft.com/office/drawing/2014/main" id="{EA95A1EF-9DF0-C14B-5088-342A8F2107A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842FE0EF-684F-EA23-A595-3C2A3E5B71DE}"/>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1835470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481034BF-FFB6-21AD-5590-EA14DC11B0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 xmlns:a16="http://schemas.microsoft.com/office/drawing/2014/main" id="{4309F1D0-3FA9-8940-E475-339A4F0C23F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95789302-EF0A-9069-453A-A13FE356831E}"/>
              </a:ext>
            </a:extLst>
          </p:cNvPr>
          <p:cNvSpPr>
            <a:spLocks noGrp="1"/>
          </p:cNvSpPr>
          <p:nvPr>
            <p:ph type="dt" sz="half" idx="10"/>
          </p:nvPr>
        </p:nvSpPr>
        <p:spPr/>
        <p:txBody>
          <a:bodyPr/>
          <a:lstStyle/>
          <a:p>
            <a:fld id="{52A8B1BF-4069-4ACF-AC99-C7E8B6D7B092}" type="datetimeFigureOut">
              <a:rPr lang="nb-NO" smtClean="0"/>
              <a:t>14.03.2025</a:t>
            </a:fld>
            <a:endParaRPr lang="nb-NO"/>
          </a:p>
        </p:txBody>
      </p:sp>
      <p:sp>
        <p:nvSpPr>
          <p:cNvPr id="5" name="Plassholder for bunntekst 4">
            <a:extLst>
              <a:ext uri="{FF2B5EF4-FFF2-40B4-BE49-F238E27FC236}">
                <a16:creationId xmlns="" xmlns:a16="http://schemas.microsoft.com/office/drawing/2014/main" id="{5B4D0847-8C98-CE28-D7F2-3BD6B6B6CA7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55A44F37-930D-C627-4580-A795F26553EC}"/>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3719874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189F4726-AFF2-59B6-4E68-311278BF9439}"/>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 xmlns:a16="http://schemas.microsoft.com/office/drawing/2014/main" id="{3C55C3D2-9C6D-65DE-3DC1-4602170FC8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62C7328E-FB59-5916-249A-BC5FE08381D8}"/>
              </a:ext>
            </a:extLst>
          </p:cNvPr>
          <p:cNvSpPr>
            <a:spLocks noGrp="1"/>
          </p:cNvSpPr>
          <p:nvPr>
            <p:ph type="dt" sz="half" idx="10"/>
          </p:nvPr>
        </p:nvSpPr>
        <p:spPr/>
        <p:txBody>
          <a:bodyPr/>
          <a:lstStyle/>
          <a:p>
            <a:fld id="{52A8B1BF-4069-4ACF-AC99-C7E8B6D7B092}" type="datetimeFigureOut">
              <a:rPr lang="nb-NO" smtClean="0"/>
              <a:t>14.03.2025</a:t>
            </a:fld>
            <a:endParaRPr lang="nb-NO"/>
          </a:p>
        </p:txBody>
      </p:sp>
      <p:sp>
        <p:nvSpPr>
          <p:cNvPr id="5" name="Plassholder for bunntekst 4">
            <a:extLst>
              <a:ext uri="{FF2B5EF4-FFF2-40B4-BE49-F238E27FC236}">
                <a16:creationId xmlns="" xmlns:a16="http://schemas.microsoft.com/office/drawing/2014/main" id="{90D54229-8EC0-0817-465D-A3D73DD5E50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C8C55665-453C-8D30-4A44-1C7F611B19D6}"/>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1658736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0356C6E4-94E6-1D6F-134C-E1CBEBCDCBB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 xmlns:a16="http://schemas.microsoft.com/office/drawing/2014/main" id="{676D0CBE-3052-B388-1EFC-567BD7A6F97C}"/>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 xmlns:a16="http://schemas.microsoft.com/office/drawing/2014/main" id="{87071037-4DAE-BE0E-78E6-4760B669DF3C}"/>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 xmlns:a16="http://schemas.microsoft.com/office/drawing/2014/main" id="{E16F2004-FD64-B504-0E54-1A42F91BD82E}"/>
              </a:ext>
            </a:extLst>
          </p:cNvPr>
          <p:cNvSpPr>
            <a:spLocks noGrp="1"/>
          </p:cNvSpPr>
          <p:nvPr>
            <p:ph type="dt" sz="half" idx="10"/>
          </p:nvPr>
        </p:nvSpPr>
        <p:spPr/>
        <p:txBody>
          <a:bodyPr/>
          <a:lstStyle/>
          <a:p>
            <a:fld id="{52A8B1BF-4069-4ACF-AC99-C7E8B6D7B092}" type="datetimeFigureOut">
              <a:rPr lang="nb-NO" smtClean="0"/>
              <a:t>14.03.2025</a:t>
            </a:fld>
            <a:endParaRPr lang="nb-NO"/>
          </a:p>
        </p:txBody>
      </p:sp>
      <p:sp>
        <p:nvSpPr>
          <p:cNvPr id="6" name="Plassholder for bunntekst 5">
            <a:extLst>
              <a:ext uri="{FF2B5EF4-FFF2-40B4-BE49-F238E27FC236}">
                <a16:creationId xmlns="" xmlns:a16="http://schemas.microsoft.com/office/drawing/2014/main" id="{3D1DC725-576F-0256-C63C-2D8ADB398AF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 xmlns:a16="http://schemas.microsoft.com/office/drawing/2014/main" id="{975B5899-4C94-AB8E-B88E-FB7F6A0AF596}"/>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3154024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AF3B39CF-45F6-B12C-8FC4-6509182BCFE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 xmlns:a16="http://schemas.microsoft.com/office/drawing/2014/main" id="{2AAF40D5-8873-CDDC-8F7D-8D930CA7BD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 xmlns:a16="http://schemas.microsoft.com/office/drawing/2014/main" id="{9D80E424-CB87-630C-CAF4-81DB0109FDB7}"/>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 xmlns:a16="http://schemas.microsoft.com/office/drawing/2014/main" id="{016465B3-46C9-5198-3F8E-47201A94F9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 xmlns:a16="http://schemas.microsoft.com/office/drawing/2014/main" id="{E581E0B8-4B87-D495-D075-1693A063B34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 xmlns:a16="http://schemas.microsoft.com/office/drawing/2014/main" id="{39A29933-0340-06F7-B6D5-DAFE74A1AC52}"/>
              </a:ext>
            </a:extLst>
          </p:cNvPr>
          <p:cNvSpPr>
            <a:spLocks noGrp="1"/>
          </p:cNvSpPr>
          <p:nvPr>
            <p:ph type="dt" sz="half" idx="10"/>
          </p:nvPr>
        </p:nvSpPr>
        <p:spPr/>
        <p:txBody>
          <a:bodyPr/>
          <a:lstStyle/>
          <a:p>
            <a:fld id="{52A8B1BF-4069-4ACF-AC99-C7E8B6D7B092}" type="datetimeFigureOut">
              <a:rPr lang="nb-NO" smtClean="0"/>
              <a:t>14.03.2025</a:t>
            </a:fld>
            <a:endParaRPr lang="nb-NO"/>
          </a:p>
        </p:txBody>
      </p:sp>
      <p:sp>
        <p:nvSpPr>
          <p:cNvPr id="8" name="Plassholder for bunntekst 7">
            <a:extLst>
              <a:ext uri="{FF2B5EF4-FFF2-40B4-BE49-F238E27FC236}">
                <a16:creationId xmlns="" xmlns:a16="http://schemas.microsoft.com/office/drawing/2014/main" id="{04B36EAB-FB7F-7DDD-7BF2-1611A2EB492D}"/>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 xmlns:a16="http://schemas.microsoft.com/office/drawing/2014/main" id="{EB57EA4D-A183-048D-F5C7-5E14BC9DA649}"/>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81049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1C7A9843-9DE0-D45B-9D72-45FD07EB6872}"/>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 xmlns:a16="http://schemas.microsoft.com/office/drawing/2014/main" id="{4EA5355D-3E58-F552-13CA-62FE6F26DC5C}"/>
              </a:ext>
            </a:extLst>
          </p:cNvPr>
          <p:cNvSpPr>
            <a:spLocks noGrp="1"/>
          </p:cNvSpPr>
          <p:nvPr>
            <p:ph type="dt" sz="half" idx="10"/>
          </p:nvPr>
        </p:nvSpPr>
        <p:spPr/>
        <p:txBody>
          <a:bodyPr/>
          <a:lstStyle/>
          <a:p>
            <a:fld id="{52A8B1BF-4069-4ACF-AC99-C7E8B6D7B092}" type="datetimeFigureOut">
              <a:rPr lang="nb-NO" smtClean="0"/>
              <a:t>14.03.2025</a:t>
            </a:fld>
            <a:endParaRPr lang="nb-NO"/>
          </a:p>
        </p:txBody>
      </p:sp>
      <p:sp>
        <p:nvSpPr>
          <p:cNvPr id="4" name="Plassholder for bunntekst 3">
            <a:extLst>
              <a:ext uri="{FF2B5EF4-FFF2-40B4-BE49-F238E27FC236}">
                <a16:creationId xmlns="" xmlns:a16="http://schemas.microsoft.com/office/drawing/2014/main" id="{A1D32C34-50C6-43F0-2938-64267124322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 xmlns:a16="http://schemas.microsoft.com/office/drawing/2014/main" id="{16AD007C-CAE6-EC70-8E93-FD7B03D8EA73}"/>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3595730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 xmlns:a16="http://schemas.microsoft.com/office/drawing/2014/main" id="{D45BFE22-2271-5BF9-783D-A6928B7EBF86}"/>
              </a:ext>
            </a:extLst>
          </p:cNvPr>
          <p:cNvSpPr>
            <a:spLocks noGrp="1"/>
          </p:cNvSpPr>
          <p:nvPr>
            <p:ph type="dt" sz="half" idx="10"/>
          </p:nvPr>
        </p:nvSpPr>
        <p:spPr/>
        <p:txBody>
          <a:bodyPr/>
          <a:lstStyle/>
          <a:p>
            <a:fld id="{52A8B1BF-4069-4ACF-AC99-C7E8B6D7B092}" type="datetimeFigureOut">
              <a:rPr lang="nb-NO" smtClean="0"/>
              <a:t>14.03.2025</a:t>
            </a:fld>
            <a:endParaRPr lang="nb-NO"/>
          </a:p>
        </p:txBody>
      </p:sp>
      <p:sp>
        <p:nvSpPr>
          <p:cNvPr id="3" name="Plassholder for bunntekst 2">
            <a:extLst>
              <a:ext uri="{FF2B5EF4-FFF2-40B4-BE49-F238E27FC236}">
                <a16:creationId xmlns="" xmlns:a16="http://schemas.microsoft.com/office/drawing/2014/main" id="{B785BF01-C673-5538-3EB4-77F2D5414EE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 xmlns:a16="http://schemas.microsoft.com/office/drawing/2014/main" id="{54DE5ABC-AA5C-1961-213F-F55FBFA6D135}"/>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1934514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6C647D08-DB8D-9A46-C03B-C8A701BE711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 xmlns:a16="http://schemas.microsoft.com/office/drawing/2014/main" id="{E99A40D5-1BA1-8D83-8F91-D376136880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 xmlns:a16="http://schemas.microsoft.com/office/drawing/2014/main" id="{9887EA46-AE95-EBA2-CD0F-AF5757BD8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 xmlns:a16="http://schemas.microsoft.com/office/drawing/2014/main" id="{1A4342BC-F673-3745-7824-7C16750B19C2}"/>
              </a:ext>
            </a:extLst>
          </p:cNvPr>
          <p:cNvSpPr>
            <a:spLocks noGrp="1"/>
          </p:cNvSpPr>
          <p:nvPr>
            <p:ph type="dt" sz="half" idx="10"/>
          </p:nvPr>
        </p:nvSpPr>
        <p:spPr/>
        <p:txBody>
          <a:bodyPr/>
          <a:lstStyle/>
          <a:p>
            <a:fld id="{52A8B1BF-4069-4ACF-AC99-C7E8B6D7B092}" type="datetimeFigureOut">
              <a:rPr lang="nb-NO" smtClean="0"/>
              <a:t>14.03.2025</a:t>
            </a:fld>
            <a:endParaRPr lang="nb-NO"/>
          </a:p>
        </p:txBody>
      </p:sp>
      <p:sp>
        <p:nvSpPr>
          <p:cNvPr id="6" name="Plassholder for bunntekst 5">
            <a:extLst>
              <a:ext uri="{FF2B5EF4-FFF2-40B4-BE49-F238E27FC236}">
                <a16:creationId xmlns="" xmlns:a16="http://schemas.microsoft.com/office/drawing/2014/main" id="{F6167521-49F7-DC02-390F-408C8A1D321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 xmlns:a16="http://schemas.microsoft.com/office/drawing/2014/main" id="{353AFAFA-C3F5-3359-BAA7-5D30CF32339E}"/>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60991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4F020D47-6833-4D06-9633-450E870F437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 xmlns:a16="http://schemas.microsoft.com/office/drawing/2014/main" id="{5F4E8E0A-9BA4-E350-62D9-41C23379C6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 xmlns:a16="http://schemas.microsoft.com/office/drawing/2014/main" id="{BEF0FFD3-C998-0EE0-1FC9-522B2BC96C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 xmlns:a16="http://schemas.microsoft.com/office/drawing/2014/main" id="{A5BE979F-97FE-BB02-C742-4BEF67A8D6CB}"/>
              </a:ext>
            </a:extLst>
          </p:cNvPr>
          <p:cNvSpPr>
            <a:spLocks noGrp="1"/>
          </p:cNvSpPr>
          <p:nvPr>
            <p:ph type="dt" sz="half" idx="10"/>
          </p:nvPr>
        </p:nvSpPr>
        <p:spPr/>
        <p:txBody>
          <a:bodyPr/>
          <a:lstStyle/>
          <a:p>
            <a:fld id="{52A8B1BF-4069-4ACF-AC99-C7E8B6D7B092}" type="datetimeFigureOut">
              <a:rPr lang="nb-NO" smtClean="0"/>
              <a:t>14.03.2025</a:t>
            </a:fld>
            <a:endParaRPr lang="nb-NO"/>
          </a:p>
        </p:txBody>
      </p:sp>
      <p:sp>
        <p:nvSpPr>
          <p:cNvPr id="6" name="Plassholder for bunntekst 5">
            <a:extLst>
              <a:ext uri="{FF2B5EF4-FFF2-40B4-BE49-F238E27FC236}">
                <a16:creationId xmlns="" xmlns:a16="http://schemas.microsoft.com/office/drawing/2014/main" id="{A217E9A3-332A-8D84-A9BC-075C9133DF0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 xmlns:a16="http://schemas.microsoft.com/office/drawing/2014/main" id="{C14C7778-7E4F-2166-8BD3-59CAD3E975A5}"/>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3154495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 xmlns:a16="http://schemas.microsoft.com/office/drawing/2014/main" id="{FEDF87DF-8142-6838-BF3B-4773144C4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 xmlns:a16="http://schemas.microsoft.com/office/drawing/2014/main" id="{543B3DA3-4634-B2E8-8DE2-7DF16007A8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E22660E0-14CF-CEB7-9C49-9C19289974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8B1BF-4069-4ACF-AC99-C7E8B6D7B092}" type="datetimeFigureOut">
              <a:rPr lang="nb-NO" smtClean="0"/>
              <a:t>14.03.2025</a:t>
            </a:fld>
            <a:endParaRPr lang="nb-NO"/>
          </a:p>
        </p:txBody>
      </p:sp>
      <p:sp>
        <p:nvSpPr>
          <p:cNvPr id="5" name="Plassholder for bunntekst 4">
            <a:extLst>
              <a:ext uri="{FF2B5EF4-FFF2-40B4-BE49-F238E27FC236}">
                <a16:creationId xmlns="" xmlns:a16="http://schemas.microsoft.com/office/drawing/2014/main" id="{1CB97D29-A4FE-2BF8-0FFA-86CEDEC13C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 xmlns:a16="http://schemas.microsoft.com/office/drawing/2014/main" id="{FDD3E1D4-920B-16F0-EFE5-9D6501E31F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840F9-9B2A-48E1-B83F-45AA6B49CB7B}" type="slidenum">
              <a:rPr lang="nb-NO" smtClean="0"/>
              <a:t>‹#›</a:t>
            </a:fld>
            <a:endParaRPr lang="nb-NO"/>
          </a:p>
        </p:txBody>
      </p:sp>
    </p:spTree>
    <p:extLst>
      <p:ext uri="{BB962C8B-B14F-4D97-AF65-F5344CB8AC3E}">
        <p14:creationId xmlns:p14="http://schemas.microsoft.com/office/powerpoint/2010/main" val="1057854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ake a good and descriptive picture to use as the front page for a presentation of artificial intelligense">
            <a:extLst>
              <a:ext uri="{FF2B5EF4-FFF2-40B4-BE49-F238E27FC236}">
                <a16:creationId xmlns="" xmlns:a16="http://schemas.microsoft.com/office/drawing/2014/main" id="{70BC406E-84DE-477A-51A1-0BAFABDA04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22" r="9089" b="1535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1032">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5E69A672-B373-35AA-64B2-60D05B059415}"/>
              </a:ext>
            </a:extLst>
          </p:cNvPr>
          <p:cNvSpPr>
            <a:spLocks noGrp="1"/>
          </p:cNvSpPr>
          <p:nvPr>
            <p:ph type="ctrTitle"/>
          </p:nvPr>
        </p:nvSpPr>
        <p:spPr>
          <a:xfrm>
            <a:off x="477981" y="1122363"/>
            <a:ext cx="4023360" cy="3204134"/>
          </a:xfrm>
        </p:spPr>
        <p:txBody>
          <a:bodyPr anchor="b">
            <a:normAutofit/>
          </a:bodyPr>
          <a:lstStyle/>
          <a:p>
            <a:pPr algn="l"/>
            <a:r>
              <a:rPr lang="nb-NO" sz="7200">
                <a:solidFill>
                  <a:schemeClr val="bg1"/>
                </a:solidFill>
              </a:rPr>
              <a:t>Kunstig intelligens</a:t>
            </a:r>
          </a:p>
        </p:txBody>
      </p:sp>
      <p:sp>
        <p:nvSpPr>
          <p:cNvPr id="3" name="Undertittel 2">
            <a:extLst>
              <a:ext uri="{FF2B5EF4-FFF2-40B4-BE49-F238E27FC236}">
                <a16:creationId xmlns="" xmlns:a16="http://schemas.microsoft.com/office/drawing/2014/main" id="{647FB367-FCD6-1359-3883-F571F446CE67}"/>
              </a:ext>
            </a:extLst>
          </p:cNvPr>
          <p:cNvSpPr>
            <a:spLocks noGrp="1"/>
          </p:cNvSpPr>
          <p:nvPr>
            <p:ph type="subTitle" idx="1"/>
          </p:nvPr>
        </p:nvSpPr>
        <p:spPr>
          <a:xfrm>
            <a:off x="477979" y="4546920"/>
            <a:ext cx="6789595" cy="2014169"/>
          </a:xfrm>
        </p:spPr>
        <p:txBody>
          <a:bodyPr>
            <a:noAutofit/>
          </a:bodyPr>
          <a:lstStyle/>
          <a:p>
            <a:pPr algn="l"/>
            <a:r>
              <a:rPr lang="nb-NO" sz="2800" dirty="0">
                <a:solidFill>
                  <a:schemeClr val="bg1"/>
                </a:solidFill>
              </a:rPr>
              <a:t>Av </a:t>
            </a:r>
            <a:r>
              <a:rPr lang="nb-NO" sz="2800" dirty="0" smtClean="0">
                <a:solidFill>
                  <a:schemeClr val="bg1"/>
                </a:solidFill>
              </a:rPr>
              <a:t>Tore Langemyr Larsen, Seniornett Frogner</a:t>
            </a:r>
            <a:endParaRPr lang="nb-NO" sz="2800" dirty="0">
              <a:solidFill>
                <a:schemeClr val="bg1"/>
              </a:solidFill>
            </a:endParaRPr>
          </a:p>
          <a:p>
            <a:pPr algn="l"/>
            <a:r>
              <a:rPr lang="nb-NO" sz="2800" dirty="0">
                <a:solidFill>
                  <a:schemeClr val="bg1"/>
                </a:solidFill>
              </a:rPr>
              <a:t>Illustrasjoner fremstilt med kunstig intelligens</a:t>
            </a:r>
          </a:p>
        </p:txBody>
      </p:sp>
      <p:sp>
        <p:nvSpPr>
          <p:cNvPr id="1035" name="Rectangle 1034">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descr="Et bilde som inneholder Font, Grafikk, tekst, logo&#10;&#10;Automatisk generert beskrivelse">
            <a:extLst>
              <a:ext uri="{FF2B5EF4-FFF2-40B4-BE49-F238E27FC236}">
                <a16:creationId xmlns="" xmlns:a16="http://schemas.microsoft.com/office/drawing/2014/main" id="{58F68980-45EA-65A0-8D3F-313AAAF17A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336" y="380136"/>
            <a:ext cx="2226651" cy="617656"/>
          </a:xfrm>
          <a:prstGeom prst="rect">
            <a:avLst/>
          </a:prstGeom>
        </p:spPr>
      </p:pic>
    </p:spTree>
    <p:extLst>
      <p:ext uri="{BB962C8B-B14F-4D97-AF65-F5344CB8AC3E}">
        <p14:creationId xmlns:p14="http://schemas.microsoft.com/office/powerpoint/2010/main" val="14752777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B788F235-556C-610C-60C1-C3BC1A3F408D}"/>
              </a:ext>
            </a:extLst>
          </p:cNvPr>
          <p:cNvSpPr>
            <a:spLocks noGrp="1"/>
          </p:cNvSpPr>
          <p:nvPr>
            <p:ph type="title"/>
          </p:nvPr>
        </p:nvSpPr>
        <p:spPr>
          <a:xfrm>
            <a:off x="371094" y="1040276"/>
            <a:ext cx="5599400" cy="780286"/>
          </a:xfrm>
        </p:spPr>
        <p:txBody>
          <a:bodyPr anchor="b">
            <a:normAutofit/>
          </a:bodyPr>
          <a:lstStyle/>
          <a:p>
            <a:r>
              <a:rPr lang="nb-NO" sz="3600" dirty="0">
                <a:solidFill>
                  <a:schemeClr val="bg1"/>
                </a:solidFill>
              </a:rPr>
              <a:t>Kunstig </a:t>
            </a:r>
            <a:r>
              <a:rPr lang="nb-NO" sz="3600" dirty="0" err="1" smtClean="0">
                <a:solidFill>
                  <a:schemeClr val="bg1"/>
                </a:solidFill>
              </a:rPr>
              <a:t>inteligens</a:t>
            </a:r>
            <a:r>
              <a:rPr lang="nb-NO" sz="3600" dirty="0" smtClean="0">
                <a:solidFill>
                  <a:schemeClr val="bg1"/>
                </a:solidFill>
              </a:rPr>
              <a:t> </a:t>
            </a:r>
            <a:endParaRPr lang="nb-NO" sz="3600" dirty="0">
              <a:solidFill>
                <a:schemeClr val="bg1"/>
              </a:solidFill>
            </a:endParaRPr>
          </a:p>
        </p:txBody>
      </p:sp>
      <p:sp>
        <p:nvSpPr>
          <p:cNvPr id="21" name="Rectangle 15">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782" y="393871"/>
            <a:ext cx="8041133" cy="5545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8500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ssholder for innhold 3">
            <a:extLst>
              <a:ext uri="{FF2B5EF4-FFF2-40B4-BE49-F238E27FC236}">
                <a16:creationId xmlns="" xmlns:a16="http://schemas.microsoft.com/office/drawing/2014/main" id="{50389FEA-6385-2ED4-7BAB-3C4CC3B5CC7F}"/>
              </a:ext>
            </a:extLst>
          </p:cNvPr>
          <p:cNvPicPr>
            <a:picLocks noGrp="1" noChangeAspect="1"/>
          </p:cNvPicPr>
          <p:nvPr>
            <p:ph idx="1"/>
          </p:nvPr>
        </p:nvPicPr>
        <p:blipFill rotWithShape="1">
          <a:blip r:embed="rId3"/>
          <a:srcRect t="26033" r="9089" b="2044"/>
          <a:stretch/>
        </p:blipFill>
        <p:spPr>
          <a:xfrm>
            <a:off x="3523488" y="10"/>
            <a:ext cx="8668512" cy="6857990"/>
          </a:xfrm>
          <a:prstGeom prst="rect">
            <a:avLst/>
          </a:prstGeom>
        </p:spPr>
      </p:pic>
      <p:sp>
        <p:nvSpPr>
          <p:cNvPr id="23" name="Rectangle 22">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ED2421C6-68AC-D106-C154-4A39B698B705}"/>
              </a:ext>
            </a:extLst>
          </p:cNvPr>
          <p:cNvSpPr>
            <a:spLocks noGrp="1"/>
          </p:cNvSpPr>
          <p:nvPr>
            <p:ph type="title"/>
          </p:nvPr>
        </p:nvSpPr>
        <p:spPr>
          <a:xfrm>
            <a:off x="481029" y="509142"/>
            <a:ext cx="5139842" cy="1520248"/>
          </a:xfrm>
        </p:spPr>
        <p:txBody>
          <a:bodyPr vert="horz" lIns="91440" tIns="45720" rIns="91440" bIns="45720" rtlCol="0" anchor="b">
            <a:normAutofit/>
          </a:bodyPr>
          <a:lstStyle/>
          <a:p>
            <a:r>
              <a:rPr lang="nb-NO" sz="4800" dirty="0">
                <a:solidFill>
                  <a:schemeClr val="bg1"/>
                </a:solidFill>
              </a:rPr>
              <a:t>Kunstig </a:t>
            </a:r>
            <a:r>
              <a:rPr lang="nb-NO" sz="4800" dirty="0" smtClean="0">
                <a:solidFill>
                  <a:schemeClr val="bg1"/>
                </a:solidFill>
              </a:rPr>
              <a:t>intelligens</a:t>
            </a:r>
            <a:br>
              <a:rPr lang="nb-NO" sz="4800" dirty="0" smtClean="0">
                <a:solidFill>
                  <a:schemeClr val="bg1"/>
                </a:solidFill>
              </a:rPr>
            </a:br>
            <a:r>
              <a:rPr lang="nb-NO" sz="4800" dirty="0" smtClean="0">
                <a:solidFill>
                  <a:schemeClr val="bg1"/>
                </a:solidFill>
              </a:rPr>
              <a:t>programmer</a:t>
            </a:r>
            <a:endParaRPr lang="nb-NO" sz="4800" dirty="0">
              <a:solidFill>
                <a:schemeClr val="bg1"/>
              </a:solidFill>
            </a:endParaRPr>
          </a:p>
        </p:txBody>
      </p:sp>
      <p:sp>
        <p:nvSpPr>
          <p:cNvPr id="25" name="Rectangle 24">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Sylinder 4">
            <a:extLst>
              <a:ext uri="{FF2B5EF4-FFF2-40B4-BE49-F238E27FC236}">
                <a16:creationId xmlns="" xmlns:a16="http://schemas.microsoft.com/office/drawing/2014/main" id="{64A894A6-A279-081A-354D-6FCA9432D753}"/>
              </a:ext>
            </a:extLst>
          </p:cNvPr>
          <p:cNvSpPr txBox="1"/>
          <p:nvPr/>
        </p:nvSpPr>
        <p:spPr>
          <a:xfrm>
            <a:off x="426006" y="2256884"/>
            <a:ext cx="7319499" cy="4031873"/>
          </a:xfrm>
          <a:prstGeom prst="rect">
            <a:avLst/>
          </a:prstGeom>
          <a:noFill/>
        </p:spPr>
        <p:txBody>
          <a:bodyPr wrap="square" rtlCol="0">
            <a:spAutoFit/>
          </a:bodyPr>
          <a:lstStyle/>
          <a:p>
            <a:r>
              <a:rPr lang="nb-NO" sz="3200" dirty="0" smtClean="0">
                <a:solidFill>
                  <a:schemeClr val="bg1"/>
                </a:solidFill>
              </a:rPr>
              <a:t>På PC/MAC:</a:t>
            </a:r>
          </a:p>
          <a:p>
            <a:pPr marL="457200" indent="-457200">
              <a:buFont typeface="Arial" panose="020B0604020202020204" pitchFamily="34" charset="0"/>
              <a:buChar char="•"/>
            </a:pPr>
            <a:r>
              <a:rPr lang="nb-NO" sz="3200" dirty="0" smtClean="0">
                <a:solidFill>
                  <a:srgbClr val="FF0000"/>
                </a:solidFill>
              </a:rPr>
              <a:t>https</a:t>
            </a:r>
            <a:r>
              <a:rPr lang="nb-NO" sz="3200" dirty="0">
                <a:solidFill>
                  <a:srgbClr val="FF0000"/>
                </a:solidFill>
              </a:rPr>
              <a:t>://</a:t>
            </a:r>
            <a:r>
              <a:rPr lang="nb-NO" sz="3200" dirty="0" smtClean="0">
                <a:solidFill>
                  <a:srgbClr val="FF0000"/>
                </a:solidFill>
              </a:rPr>
              <a:t>openai.com/chatgpt/download/</a:t>
            </a:r>
            <a:endParaRPr lang="nb-NO" sz="3200" dirty="0">
              <a:solidFill>
                <a:srgbClr val="FF0000"/>
              </a:solidFill>
            </a:endParaRPr>
          </a:p>
          <a:p>
            <a:pPr marL="457200" indent="-457200">
              <a:buFont typeface="Arial" panose="020B0604020202020204" pitchFamily="34" charset="0"/>
              <a:buChar char="•"/>
            </a:pPr>
            <a:r>
              <a:rPr lang="nb-NO" sz="3200" dirty="0">
                <a:solidFill>
                  <a:srgbClr val="FF0000"/>
                </a:solidFill>
              </a:rPr>
              <a:t>https://</a:t>
            </a:r>
            <a:r>
              <a:rPr lang="nb-NO" sz="3200" dirty="0" smtClean="0">
                <a:solidFill>
                  <a:srgbClr val="FF0000"/>
                </a:solidFill>
              </a:rPr>
              <a:t>gemini.google.com/app?hl=no</a:t>
            </a:r>
            <a:endParaRPr lang="nb-NO" sz="3200" dirty="0">
              <a:solidFill>
                <a:srgbClr val="FF0000"/>
              </a:solidFill>
            </a:endParaRPr>
          </a:p>
          <a:p>
            <a:pPr marL="457200" indent="-457200">
              <a:buFont typeface="Arial" panose="020B0604020202020204" pitchFamily="34" charset="0"/>
              <a:buChar char="•"/>
            </a:pPr>
            <a:r>
              <a:rPr lang="nb-NO" sz="3200" dirty="0">
                <a:solidFill>
                  <a:srgbClr val="FF0000"/>
                </a:solidFill>
              </a:rPr>
              <a:t>https://copilot.microsoft.com/</a:t>
            </a:r>
          </a:p>
          <a:p>
            <a:pPr marL="457200" indent="-457200">
              <a:buFont typeface="Arial" panose="020B0604020202020204" pitchFamily="34" charset="0"/>
              <a:buChar char="•"/>
            </a:pPr>
            <a:endParaRPr lang="nb-NO" sz="3200" dirty="0" smtClean="0">
              <a:solidFill>
                <a:srgbClr val="FF0000"/>
              </a:solidFill>
            </a:endParaRPr>
          </a:p>
          <a:p>
            <a:r>
              <a:rPr lang="nb-NO" sz="3200" dirty="0" smtClean="0">
                <a:solidFill>
                  <a:schemeClr val="bg1"/>
                </a:solidFill>
              </a:rPr>
              <a:t>På brett/mobil:</a:t>
            </a:r>
          </a:p>
          <a:p>
            <a:r>
              <a:rPr lang="nb-NO" sz="3200" dirty="0" smtClean="0">
                <a:solidFill>
                  <a:srgbClr val="FF0000"/>
                </a:solidFill>
              </a:rPr>
              <a:t>*   Play butikk eller </a:t>
            </a:r>
            <a:r>
              <a:rPr lang="nb-NO" sz="3200" dirty="0" err="1" smtClean="0">
                <a:solidFill>
                  <a:srgbClr val="FF0000"/>
                </a:solidFill>
              </a:rPr>
              <a:t>AppStore</a:t>
            </a:r>
            <a:endParaRPr lang="nb-NO" sz="3200" dirty="0">
              <a:solidFill>
                <a:srgbClr val="FF0000"/>
              </a:solidFill>
            </a:endParaRPr>
          </a:p>
          <a:p>
            <a:endParaRPr lang="nb-NO" sz="3200" dirty="0">
              <a:solidFill>
                <a:srgbClr val="FF0000"/>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344" y="3902866"/>
            <a:ext cx="8382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623" y="4974846"/>
            <a:ext cx="838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4444" y="4974846"/>
            <a:ext cx="115000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214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9228552E-C8B1-4A80-8448-0787CE0FC7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 xmlns:a16="http://schemas.microsoft.com/office/drawing/2014/main" id="{CB367A95-F69C-E9BC-AFD1-A892FEEB1F19}"/>
              </a:ext>
            </a:extLst>
          </p:cNvPr>
          <p:cNvPicPr>
            <a:picLocks noChangeAspect="1"/>
          </p:cNvPicPr>
          <p:nvPr/>
        </p:nvPicPr>
        <p:blipFill rotWithShape="1">
          <a:blip r:embed="rId3">
            <a:alphaModFix amt="35000"/>
          </a:blip>
          <a:srcRect t="20805" b="22945"/>
          <a:stretch/>
        </p:blipFill>
        <p:spPr>
          <a:xfrm>
            <a:off x="20" y="10"/>
            <a:ext cx="12191980" cy="6857990"/>
          </a:xfrm>
          <a:prstGeom prst="rect">
            <a:avLst/>
          </a:prstGeom>
        </p:spPr>
      </p:pic>
      <p:sp>
        <p:nvSpPr>
          <p:cNvPr id="2" name="Tittel 1">
            <a:extLst>
              <a:ext uri="{FF2B5EF4-FFF2-40B4-BE49-F238E27FC236}">
                <a16:creationId xmlns="" xmlns:a16="http://schemas.microsoft.com/office/drawing/2014/main" id="{ED2421C6-68AC-D106-C154-4A39B698B705}"/>
              </a:ext>
            </a:extLst>
          </p:cNvPr>
          <p:cNvSpPr>
            <a:spLocks noGrp="1"/>
          </p:cNvSpPr>
          <p:nvPr>
            <p:ph type="title"/>
          </p:nvPr>
        </p:nvSpPr>
        <p:spPr>
          <a:xfrm>
            <a:off x="838200" y="365125"/>
            <a:ext cx="10515600" cy="1325563"/>
          </a:xfrm>
        </p:spPr>
        <p:txBody>
          <a:bodyPr>
            <a:normAutofit/>
          </a:bodyPr>
          <a:lstStyle/>
          <a:p>
            <a:r>
              <a:rPr lang="nb-NO" dirty="0"/>
              <a:t>Kunstig </a:t>
            </a:r>
            <a:r>
              <a:rPr lang="nb-NO" smtClean="0"/>
              <a:t>intelligensens har store </a:t>
            </a:r>
            <a:r>
              <a:rPr lang="nb-NO" dirty="0" smtClean="0"/>
              <a:t>pluss: MEN …..</a:t>
            </a:r>
            <a:endParaRPr lang="nb-NO" dirty="0"/>
          </a:p>
        </p:txBody>
      </p:sp>
      <p:pic>
        <p:nvPicPr>
          <p:cNvPr id="6" name="Plassholder for innhold 5" descr="Abstrakt streng bakgrunn for nylon">
            <a:extLst>
              <a:ext uri="{FF2B5EF4-FFF2-40B4-BE49-F238E27FC236}">
                <a16:creationId xmlns="" xmlns:a16="http://schemas.microsoft.com/office/drawing/2014/main" id="{7CC439B6-A594-1CC0-40A6-76E528725F50}"/>
              </a:ext>
            </a:extLst>
          </p:cNvPr>
          <p:cNvPicPr>
            <a:picLocks noGrp="1" noChangeAspect="1"/>
          </p:cNvPicPr>
          <p:nvPr>
            <p:ph idx="1"/>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050970" y="1825625"/>
            <a:ext cx="10090059" cy="4351338"/>
          </a:xfrm>
        </p:spPr>
      </p:pic>
      <p:sp>
        <p:nvSpPr>
          <p:cNvPr id="3" name="TekstSylinder 2">
            <a:extLst>
              <a:ext uri="{FF2B5EF4-FFF2-40B4-BE49-F238E27FC236}">
                <a16:creationId xmlns="" xmlns:a16="http://schemas.microsoft.com/office/drawing/2014/main" id="{1F5C519D-9099-36FC-41AB-66C57487A427}"/>
              </a:ext>
            </a:extLst>
          </p:cNvPr>
          <p:cNvSpPr txBox="1"/>
          <p:nvPr/>
        </p:nvSpPr>
        <p:spPr>
          <a:xfrm>
            <a:off x="1553193" y="1737055"/>
            <a:ext cx="9085634" cy="4401205"/>
          </a:xfrm>
          <a:prstGeom prst="rect">
            <a:avLst/>
          </a:prstGeom>
          <a:noFill/>
        </p:spPr>
        <p:txBody>
          <a:bodyPr wrap="square" rtlCol="0">
            <a:spAutoFit/>
          </a:bodyPr>
          <a:lstStyle/>
          <a:p>
            <a:r>
              <a:rPr lang="nb-NO" sz="2800" dirty="0" smtClean="0"/>
              <a:t>KI har </a:t>
            </a:r>
            <a:r>
              <a:rPr lang="nb-NO" sz="2800" u="sng" dirty="0" smtClean="0"/>
              <a:t>ikke</a:t>
            </a:r>
            <a:r>
              <a:rPr lang="nb-NO" sz="2800" dirty="0" smtClean="0"/>
              <a:t> disse mer </a:t>
            </a:r>
            <a:r>
              <a:rPr lang="nb-NO" sz="2800" dirty="0" err="1" smtClean="0"/>
              <a:t>mennesklige</a:t>
            </a:r>
            <a:r>
              <a:rPr lang="nb-NO" sz="2800" dirty="0" smtClean="0"/>
              <a:t> egenskapene (til nå!):</a:t>
            </a:r>
          </a:p>
          <a:p>
            <a:endParaRPr lang="nb-NO" sz="2800" dirty="0"/>
          </a:p>
          <a:p>
            <a:pPr marL="457200" indent="-457200">
              <a:buFont typeface="Arial" panose="020B0604020202020204" pitchFamily="34" charset="0"/>
              <a:buChar char="•"/>
            </a:pPr>
            <a:r>
              <a:rPr lang="nb-NO" sz="2800" dirty="0" smtClean="0"/>
              <a:t>Empati</a:t>
            </a:r>
          </a:p>
          <a:p>
            <a:pPr marL="457200" indent="-457200">
              <a:buFont typeface="Arial" panose="020B0604020202020204" pitchFamily="34" charset="0"/>
              <a:buChar char="•"/>
            </a:pPr>
            <a:r>
              <a:rPr lang="nb-NO" sz="2800" dirty="0" smtClean="0"/>
              <a:t>Moral</a:t>
            </a:r>
          </a:p>
          <a:p>
            <a:pPr marL="457200" indent="-457200">
              <a:buFont typeface="Arial" panose="020B0604020202020204" pitchFamily="34" charset="0"/>
              <a:buChar char="•"/>
            </a:pPr>
            <a:r>
              <a:rPr lang="nb-NO" sz="2800" dirty="0" smtClean="0"/>
              <a:t>Etikk</a:t>
            </a:r>
          </a:p>
          <a:p>
            <a:pPr marL="457200" indent="-457200">
              <a:buFont typeface="Arial" panose="020B0604020202020204" pitchFamily="34" charset="0"/>
              <a:buChar char="•"/>
            </a:pPr>
            <a:r>
              <a:rPr lang="nb-NO" sz="2800" dirty="0" smtClean="0"/>
              <a:t>Følelser</a:t>
            </a:r>
          </a:p>
          <a:p>
            <a:pPr marL="457200" indent="-457200">
              <a:buFont typeface="Arial" panose="020B0604020202020204" pitchFamily="34" charset="0"/>
              <a:buChar char="•"/>
            </a:pPr>
            <a:r>
              <a:rPr lang="nb-NO" sz="2800" dirty="0" smtClean="0"/>
              <a:t>Resonnering med sporbarhet (altså: hvorfor? </a:t>
            </a:r>
            <a:r>
              <a:rPr lang="nb-NO" sz="2800" dirty="0"/>
              <a:t>h</a:t>
            </a:r>
            <a:r>
              <a:rPr lang="nb-NO" sz="2800" dirty="0" smtClean="0"/>
              <a:t>vordan?)</a:t>
            </a:r>
          </a:p>
          <a:p>
            <a:pPr marL="457200" indent="-457200">
              <a:buFont typeface="Arial" panose="020B0604020202020204" pitchFamily="34" charset="0"/>
              <a:buChar char="•"/>
            </a:pPr>
            <a:r>
              <a:rPr lang="nb-NO" sz="2800" dirty="0" smtClean="0"/>
              <a:t>Kritisk sans</a:t>
            </a:r>
          </a:p>
          <a:p>
            <a:pPr marL="457200" indent="-457200">
              <a:buFont typeface="Arial" panose="020B0604020202020204" pitchFamily="34" charset="0"/>
              <a:buChar char="•"/>
            </a:pPr>
            <a:r>
              <a:rPr lang="nb-NO" sz="2800" dirty="0" smtClean="0"/>
              <a:t>Sunn fornuft (bondevett) – rimelighetsbetraktninger</a:t>
            </a:r>
          </a:p>
          <a:p>
            <a:pPr marL="457200" indent="-457200">
              <a:buFont typeface="Arial" panose="020B0604020202020204" pitchFamily="34" charset="0"/>
              <a:buChar char="•"/>
            </a:pPr>
            <a:r>
              <a:rPr lang="nb-NO" sz="2800" dirty="0" smtClean="0"/>
              <a:t>- og sikkert mange andre områder  f.eks.  ENERGI-SLUK</a:t>
            </a:r>
            <a:endParaRPr lang="nb-NO" sz="2800" dirty="0"/>
          </a:p>
        </p:txBody>
      </p:sp>
    </p:spTree>
    <p:extLst>
      <p:ext uri="{BB962C8B-B14F-4D97-AF65-F5344CB8AC3E}">
        <p14:creationId xmlns:p14="http://schemas.microsoft.com/office/powerpoint/2010/main" val="6446832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581F218C-5B47-EC7E-BAD9-852A13C114EF}"/>
              </a:ext>
            </a:extLst>
          </p:cNvPr>
          <p:cNvSpPr>
            <a:spLocks noGrp="1"/>
          </p:cNvSpPr>
          <p:nvPr>
            <p:ph type="title"/>
          </p:nvPr>
        </p:nvSpPr>
        <p:spPr>
          <a:xfrm>
            <a:off x="697006" y="279259"/>
            <a:ext cx="10515600" cy="877187"/>
          </a:xfrm>
        </p:spPr>
        <p:txBody>
          <a:bodyPr/>
          <a:lstStyle/>
          <a:p>
            <a:r>
              <a:rPr lang="nb-NO">
                <a:solidFill>
                  <a:schemeClr val="bg1"/>
                </a:solidFill>
              </a:rPr>
              <a:t>Kunstig intelligens</a:t>
            </a:r>
          </a:p>
        </p:txBody>
      </p:sp>
      <p:sp>
        <p:nvSpPr>
          <p:cNvPr id="3" name="Plassholder for innhold 2">
            <a:extLst>
              <a:ext uri="{FF2B5EF4-FFF2-40B4-BE49-F238E27FC236}">
                <a16:creationId xmlns="" xmlns:a16="http://schemas.microsoft.com/office/drawing/2014/main" id="{0D36BA0C-D3DF-B756-B1A9-B2AF838A011B}"/>
              </a:ext>
            </a:extLst>
          </p:cNvPr>
          <p:cNvSpPr>
            <a:spLocks noGrp="1"/>
          </p:cNvSpPr>
          <p:nvPr>
            <p:ph idx="1"/>
          </p:nvPr>
        </p:nvSpPr>
        <p:spPr>
          <a:xfrm>
            <a:off x="697006" y="1084729"/>
            <a:ext cx="7150757" cy="613442"/>
          </a:xfrm>
        </p:spPr>
        <p:txBody>
          <a:bodyPr>
            <a:normAutofit/>
          </a:bodyPr>
          <a:lstStyle/>
          <a:p>
            <a:pPr marL="0" indent="0">
              <a:buNone/>
            </a:pPr>
            <a:r>
              <a:rPr lang="nb-NO" sz="3200">
                <a:solidFill>
                  <a:schemeClr val="bg1"/>
                </a:solidFill>
              </a:rPr>
              <a:t>Hva slags utstyr trenger jeg for å bruke KI?</a:t>
            </a:r>
          </a:p>
        </p:txBody>
      </p:sp>
      <p:sp>
        <p:nvSpPr>
          <p:cNvPr id="5" name="TekstSylinder 4">
            <a:extLst>
              <a:ext uri="{FF2B5EF4-FFF2-40B4-BE49-F238E27FC236}">
                <a16:creationId xmlns="" xmlns:a16="http://schemas.microsoft.com/office/drawing/2014/main" id="{8F8976F0-074A-6A78-6D31-74C155EFB544}"/>
              </a:ext>
            </a:extLst>
          </p:cNvPr>
          <p:cNvSpPr txBox="1"/>
          <p:nvPr/>
        </p:nvSpPr>
        <p:spPr>
          <a:xfrm>
            <a:off x="657018" y="1797937"/>
            <a:ext cx="5174877" cy="4524315"/>
          </a:xfrm>
          <a:prstGeom prst="rect">
            <a:avLst/>
          </a:prstGeom>
          <a:solidFill>
            <a:schemeClr val="tx1"/>
          </a:solidFill>
        </p:spPr>
        <p:txBody>
          <a:bodyPr wrap="square">
            <a:spAutoFit/>
          </a:bodyPr>
          <a:lstStyle/>
          <a:p>
            <a:r>
              <a:rPr lang="nb-NO" sz="3200">
                <a:solidFill>
                  <a:schemeClr val="bg1"/>
                </a:solidFill>
              </a:rPr>
              <a:t>Det kommer an på hva du vil gjøre med kunstig intelligens (KI). Hvis du bare vil lære mer om KI og hvordan det fungerer, trenger du ikke noe spesielt utstyr, bare en datamaskin, et nettbrett eller en smarttelefon med internett-tilgang. </a:t>
            </a:r>
          </a:p>
        </p:txBody>
      </p:sp>
      <p:pic>
        <p:nvPicPr>
          <p:cNvPr id="4" name="Bilde 3">
            <a:extLst>
              <a:ext uri="{FF2B5EF4-FFF2-40B4-BE49-F238E27FC236}">
                <a16:creationId xmlns="" xmlns:a16="http://schemas.microsoft.com/office/drawing/2014/main" id="{26190606-C6F5-D858-02A6-3B15C3BF5F3C}"/>
              </a:ext>
            </a:extLst>
          </p:cNvPr>
          <p:cNvPicPr>
            <a:picLocks noChangeAspect="1"/>
          </p:cNvPicPr>
          <p:nvPr/>
        </p:nvPicPr>
        <p:blipFill>
          <a:blip r:embed="rId3"/>
          <a:stretch>
            <a:fillRect/>
          </a:stretch>
        </p:blipFill>
        <p:spPr>
          <a:xfrm>
            <a:off x="6811133" y="1698171"/>
            <a:ext cx="4723849" cy="4723849"/>
          </a:xfrm>
          <a:prstGeom prst="rect">
            <a:avLst/>
          </a:prstGeom>
        </p:spPr>
      </p:pic>
    </p:spTree>
    <p:extLst>
      <p:ext uri="{BB962C8B-B14F-4D97-AF65-F5344CB8AC3E}">
        <p14:creationId xmlns:p14="http://schemas.microsoft.com/office/powerpoint/2010/main" val="46487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581F218C-5B47-EC7E-BAD9-852A13C114EF}"/>
              </a:ext>
            </a:extLst>
          </p:cNvPr>
          <p:cNvSpPr>
            <a:spLocks noGrp="1"/>
          </p:cNvSpPr>
          <p:nvPr>
            <p:ph type="title"/>
          </p:nvPr>
        </p:nvSpPr>
        <p:spPr>
          <a:xfrm>
            <a:off x="697006" y="279259"/>
            <a:ext cx="10515600" cy="877187"/>
          </a:xfrm>
        </p:spPr>
        <p:txBody>
          <a:bodyPr/>
          <a:lstStyle/>
          <a:p>
            <a:r>
              <a:rPr lang="nb-NO">
                <a:solidFill>
                  <a:schemeClr val="bg1"/>
                </a:solidFill>
              </a:rPr>
              <a:t>Kunstig intelligens</a:t>
            </a:r>
          </a:p>
        </p:txBody>
      </p:sp>
      <p:sp>
        <p:nvSpPr>
          <p:cNvPr id="3" name="Plassholder for innhold 2">
            <a:extLst>
              <a:ext uri="{FF2B5EF4-FFF2-40B4-BE49-F238E27FC236}">
                <a16:creationId xmlns="" xmlns:a16="http://schemas.microsoft.com/office/drawing/2014/main" id="{0D36BA0C-D3DF-B756-B1A9-B2AF838A011B}"/>
              </a:ext>
            </a:extLst>
          </p:cNvPr>
          <p:cNvSpPr>
            <a:spLocks noGrp="1"/>
          </p:cNvSpPr>
          <p:nvPr>
            <p:ph idx="1"/>
          </p:nvPr>
        </p:nvSpPr>
        <p:spPr>
          <a:xfrm>
            <a:off x="697005" y="1084729"/>
            <a:ext cx="5174877" cy="1272989"/>
          </a:xfrm>
        </p:spPr>
        <p:txBody>
          <a:bodyPr>
            <a:normAutofit/>
          </a:bodyPr>
          <a:lstStyle/>
          <a:p>
            <a:pPr marL="0" indent="0">
              <a:buNone/>
            </a:pPr>
            <a:r>
              <a:rPr lang="nb-NO" sz="3200" dirty="0">
                <a:solidFill>
                  <a:schemeClr val="bg1"/>
                </a:solidFill>
              </a:rPr>
              <a:t>Hva slags utstyr trenger jeg for å bruke KI?</a:t>
            </a:r>
          </a:p>
        </p:txBody>
      </p:sp>
      <p:sp>
        <p:nvSpPr>
          <p:cNvPr id="5" name="TekstSylinder 4">
            <a:extLst>
              <a:ext uri="{FF2B5EF4-FFF2-40B4-BE49-F238E27FC236}">
                <a16:creationId xmlns="" xmlns:a16="http://schemas.microsoft.com/office/drawing/2014/main" id="{8F8976F0-074A-6A78-6D31-74C155EFB544}"/>
              </a:ext>
            </a:extLst>
          </p:cNvPr>
          <p:cNvSpPr txBox="1"/>
          <p:nvPr/>
        </p:nvSpPr>
        <p:spPr>
          <a:xfrm>
            <a:off x="697004" y="2229282"/>
            <a:ext cx="4843181" cy="3785652"/>
          </a:xfrm>
          <a:prstGeom prst="rect">
            <a:avLst/>
          </a:prstGeom>
          <a:solidFill>
            <a:schemeClr val="tx1"/>
          </a:solidFill>
        </p:spPr>
        <p:txBody>
          <a:bodyPr wrap="square">
            <a:spAutoFit/>
          </a:bodyPr>
          <a:lstStyle/>
          <a:p>
            <a:r>
              <a:rPr lang="nb-NO" sz="2400" dirty="0">
                <a:solidFill>
                  <a:schemeClr val="bg1"/>
                </a:solidFill>
              </a:rPr>
              <a:t>Det viktigste utstyret til privat bruk er din egen hjerne.</a:t>
            </a:r>
          </a:p>
          <a:p>
            <a:endParaRPr lang="nb-NO" sz="2400" dirty="0">
              <a:solidFill>
                <a:schemeClr val="bg1"/>
              </a:solidFill>
            </a:endParaRPr>
          </a:p>
          <a:p>
            <a:r>
              <a:rPr lang="nb-NO" sz="2400" dirty="0">
                <a:solidFill>
                  <a:schemeClr val="bg1"/>
                </a:solidFill>
              </a:rPr>
              <a:t>For å stille de rette spørsmålene eller beskrivelsene må du «koble» hjernen din til mobilen eller PC-en.</a:t>
            </a:r>
          </a:p>
          <a:p>
            <a:endParaRPr lang="nb-NO" sz="2400" dirty="0">
              <a:solidFill>
                <a:schemeClr val="bg1"/>
              </a:solidFill>
            </a:endParaRPr>
          </a:p>
          <a:p>
            <a:r>
              <a:rPr lang="nb-NO" sz="2400" dirty="0">
                <a:solidFill>
                  <a:schemeClr val="bg1"/>
                </a:solidFill>
              </a:rPr>
              <a:t>Foreløpig må vi bruke stemme eller tastaturet, men snart kan vi nok også koble hjernen direkte til </a:t>
            </a:r>
            <a:r>
              <a:rPr lang="nb-NO" sz="2400" dirty="0" smtClean="0">
                <a:solidFill>
                  <a:schemeClr val="bg1"/>
                </a:solidFill>
              </a:rPr>
              <a:t>KI.  </a:t>
            </a:r>
            <a:r>
              <a:rPr lang="nb-NO" sz="2400" dirty="0" smtClean="0">
                <a:solidFill>
                  <a:srgbClr val="FFFF00"/>
                </a:solidFill>
              </a:rPr>
              <a:t>- Å gru?</a:t>
            </a:r>
            <a:endParaRPr lang="nb-NO" sz="2400" dirty="0">
              <a:solidFill>
                <a:srgbClr val="FFFF00"/>
              </a:solidFill>
            </a:endParaRPr>
          </a:p>
        </p:txBody>
      </p:sp>
      <p:pic>
        <p:nvPicPr>
          <p:cNvPr id="2050" name="Picture 2" descr="A realistic brain with a USB cable coming out of it and connected to the brain. The cable is in the whole picture and the connector is in the lower right corner. The cable is not going out of the picture. There is only one cable. The cable is not cut off by the edge of the picture. The cable is not overlapping with the brain. The cable is fully visible. The brain is light blue and the cable is black. The background is pale green. The brain is a little smaller and the cable is in one piece.">
            <a:extLst>
              <a:ext uri="{FF2B5EF4-FFF2-40B4-BE49-F238E27FC236}">
                <a16:creationId xmlns="" xmlns:a16="http://schemas.microsoft.com/office/drawing/2014/main" id="{37419083-6C79-9557-61FC-9F00799E5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318" y="0"/>
            <a:ext cx="61766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78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FF653DF2-3BA6-1029-CA04-B1F696A9BE4B}"/>
              </a:ext>
            </a:extLst>
          </p:cNvPr>
          <p:cNvSpPr>
            <a:spLocks noGrp="1"/>
          </p:cNvSpPr>
          <p:nvPr>
            <p:ph type="title"/>
          </p:nvPr>
        </p:nvSpPr>
        <p:spPr/>
        <p:txBody>
          <a:bodyPr/>
          <a:lstStyle/>
          <a:p>
            <a:r>
              <a:rPr lang="nb-NO" dirty="0">
                <a:solidFill>
                  <a:schemeClr val="bg1"/>
                </a:solidFill>
              </a:rPr>
              <a:t>Kunstig intelligens</a:t>
            </a:r>
          </a:p>
        </p:txBody>
      </p:sp>
      <p:sp>
        <p:nvSpPr>
          <p:cNvPr id="4" name="TekstSylinder 3">
            <a:extLst>
              <a:ext uri="{FF2B5EF4-FFF2-40B4-BE49-F238E27FC236}">
                <a16:creationId xmlns="" xmlns:a16="http://schemas.microsoft.com/office/drawing/2014/main" id="{22DC6650-5A7A-2D18-C752-AA1AF44B6C2D}"/>
              </a:ext>
            </a:extLst>
          </p:cNvPr>
          <p:cNvSpPr txBox="1"/>
          <p:nvPr/>
        </p:nvSpPr>
        <p:spPr>
          <a:xfrm>
            <a:off x="838200" y="1439990"/>
            <a:ext cx="8169442" cy="523220"/>
          </a:xfrm>
          <a:prstGeom prst="rect">
            <a:avLst/>
          </a:prstGeom>
          <a:noFill/>
        </p:spPr>
        <p:txBody>
          <a:bodyPr wrap="square" rtlCol="0">
            <a:spAutoFit/>
          </a:bodyPr>
          <a:lstStyle/>
          <a:p>
            <a:r>
              <a:rPr lang="nb-NO" sz="2800">
                <a:solidFill>
                  <a:schemeClr val="bg1"/>
                </a:solidFill>
              </a:rPr>
              <a:t>Hva med opphavsrett?</a:t>
            </a:r>
            <a:endParaRPr lang="nb-NO" sz="2800"/>
          </a:p>
        </p:txBody>
      </p:sp>
      <p:sp>
        <p:nvSpPr>
          <p:cNvPr id="3" name="Plassholder for innhold 2">
            <a:extLst>
              <a:ext uri="{FF2B5EF4-FFF2-40B4-BE49-F238E27FC236}">
                <a16:creationId xmlns="" xmlns:a16="http://schemas.microsoft.com/office/drawing/2014/main" id="{6FB483F1-DACE-B456-5685-3FD44C17A29E}"/>
              </a:ext>
            </a:extLst>
          </p:cNvPr>
          <p:cNvSpPr>
            <a:spLocks noGrp="1"/>
          </p:cNvSpPr>
          <p:nvPr>
            <p:ph idx="1"/>
          </p:nvPr>
        </p:nvSpPr>
        <p:spPr>
          <a:xfrm>
            <a:off x="838201" y="2141620"/>
            <a:ext cx="4495799" cy="4492643"/>
          </a:xfrm>
        </p:spPr>
        <p:txBody>
          <a:bodyPr>
            <a:normAutofit/>
          </a:bodyPr>
          <a:lstStyle/>
          <a:p>
            <a:r>
              <a:rPr lang="nb-NO" dirty="0" smtClean="0">
                <a:solidFill>
                  <a:schemeClr val="bg1"/>
                </a:solidFill>
              </a:rPr>
              <a:t>© </a:t>
            </a:r>
            <a:r>
              <a:rPr lang="nb-NO" dirty="0">
                <a:solidFill>
                  <a:schemeClr val="bg1"/>
                </a:solidFill>
              </a:rPr>
              <a:t>krever </a:t>
            </a:r>
            <a:r>
              <a:rPr lang="nb-NO" u="sng" dirty="0">
                <a:solidFill>
                  <a:schemeClr val="bg1"/>
                </a:solidFill>
              </a:rPr>
              <a:t>menneskelig</a:t>
            </a:r>
            <a:r>
              <a:rPr lang="nb-NO" dirty="0">
                <a:solidFill>
                  <a:schemeClr val="bg1"/>
                </a:solidFill>
              </a:rPr>
              <a:t> </a:t>
            </a:r>
            <a:r>
              <a:rPr lang="nb-NO" dirty="0" err="1" smtClean="0">
                <a:solidFill>
                  <a:schemeClr val="bg1"/>
                </a:solidFill>
              </a:rPr>
              <a:t>opphaver</a:t>
            </a:r>
            <a:r>
              <a:rPr lang="nb-NO" dirty="0" smtClean="0">
                <a:solidFill>
                  <a:schemeClr val="bg1"/>
                </a:solidFill>
              </a:rPr>
              <a:t> og kan derfor ikke få copyright beskyttelse</a:t>
            </a:r>
            <a:endParaRPr lang="nb-NO" dirty="0">
              <a:solidFill>
                <a:schemeClr val="bg1"/>
              </a:solidFill>
            </a:endParaRPr>
          </a:p>
        </p:txBody>
      </p:sp>
      <p:pic>
        <p:nvPicPr>
          <p:cNvPr id="6" name="Bilde 5">
            <a:extLst>
              <a:ext uri="{FF2B5EF4-FFF2-40B4-BE49-F238E27FC236}">
                <a16:creationId xmlns="" xmlns:a16="http://schemas.microsoft.com/office/drawing/2014/main" id="{2F51DE04-7275-EF58-3B7F-5E6B36F5A29B}"/>
              </a:ext>
            </a:extLst>
          </p:cNvPr>
          <p:cNvPicPr>
            <a:picLocks noChangeAspect="1"/>
          </p:cNvPicPr>
          <p:nvPr/>
        </p:nvPicPr>
        <p:blipFill>
          <a:blip r:embed="rId3"/>
          <a:stretch>
            <a:fillRect/>
          </a:stretch>
        </p:blipFill>
        <p:spPr>
          <a:xfrm>
            <a:off x="5516861" y="551898"/>
            <a:ext cx="6300692" cy="5754204"/>
          </a:xfrm>
          <a:prstGeom prst="rect">
            <a:avLst/>
          </a:prstGeom>
        </p:spPr>
      </p:pic>
    </p:spTree>
    <p:extLst>
      <p:ext uri="{BB962C8B-B14F-4D97-AF65-F5344CB8AC3E}">
        <p14:creationId xmlns:p14="http://schemas.microsoft.com/office/powerpoint/2010/main" val="2274378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E9458680-88C5-E324-3496-40B205EFC4A5}"/>
              </a:ext>
            </a:extLst>
          </p:cNvPr>
          <p:cNvSpPr>
            <a:spLocks noGrp="1"/>
          </p:cNvSpPr>
          <p:nvPr>
            <p:ph type="title"/>
          </p:nvPr>
        </p:nvSpPr>
        <p:spPr/>
        <p:txBody>
          <a:bodyPr/>
          <a:lstStyle/>
          <a:p>
            <a:r>
              <a:rPr lang="nb-NO" dirty="0">
                <a:solidFill>
                  <a:schemeClr val="bg1"/>
                </a:solidFill>
              </a:rPr>
              <a:t>Kunstig intelligens</a:t>
            </a:r>
          </a:p>
        </p:txBody>
      </p:sp>
      <p:sp>
        <p:nvSpPr>
          <p:cNvPr id="3" name="Plassholder for innhold 2">
            <a:extLst>
              <a:ext uri="{FF2B5EF4-FFF2-40B4-BE49-F238E27FC236}">
                <a16:creationId xmlns="" xmlns:a16="http://schemas.microsoft.com/office/drawing/2014/main" id="{E905B9A8-6EE3-72F4-6936-2E7858778610}"/>
              </a:ext>
            </a:extLst>
          </p:cNvPr>
          <p:cNvSpPr>
            <a:spLocks noGrp="1"/>
          </p:cNvSpPr>
          <p:nvPr>
            <p:ph idx="1"/>
          </p:nvPr>
        </p:nvSpPr>
        <p:spPr>
          <a:xfrm>
            <a:off x="838200" y="1275137"/>
            <a:ext cx="4288971" cy="415551"/>
          </a:xfrm>
        </p:spPr>
        <p:txBody>
          <a:bodyPr>
            <a:normAutofit fontScale="92500" lnSpcReduction="10000"/>
          </a:bodyPr>
          <a:lstStyle/>
          <a:p>
            <a:pPr marL="0" indent="0">
              <a:buNone/>
            </a:pPr>
            <a:r>
              <a:rPr lang="nb-NO">
                <a:solidFill>
                  <a:schemeClr val="bg1"/>
                </a:solidFill>
              </a:rPr>
              <a:t>Hvordan vite hva som er sant?</a:t>
            </a:r>
          </a:p>
          <a:p>
            <a:endParaRPr lang="nb-NO">
              <a:solidFill>
                <a:schemeClr val="bg1"/>
              </a:solidFill>
            </a:endParaRPr>
          </a:p>
        </p:txBody>
      </p:sp>
      <p:sp>
        <p:nvSpPr>
          <p:cNvPr id="4" name="Plassholder for innhold 2">
            <a:extLst>
              <a:ext uri="{FF2B5EF4-FFF2-40B4-BE49-F238E27FC236}">
                <a16:creationId xmlns="" xmlns:a16="http://schemas.microsoft.com/office/drawing/2014/main" id="{514257D7-C009-DE0E-DF25-CF5FC1D022A8}"/>
              </a:ext>
            </a:extLst>
          </p:cNvPr>
          <p:cNvSpPr txBox="1">
            <a:spLocks/>
          </p:cNvSpPr>
          <p:nvPr/>
        </p:nvSpPr>
        <p:spPr>
          <a:xfrm>
            <a:off x="838200" y="2065133"/>
            <a:ext cx="7764379" cy="40353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a:solidFill>
                <a:schemeClr val="bg1"/>
              </a:solidFill>
            </a:endParaRPr>
          </a:p>
        </p:txBody>
      </p:sp>
      <p:sp>
        <p:nvSpPr>
          <p:cNvPr id="6" name="Plassholder for innhold 2">
            <a:extLst>
              <a:ext uri="{FF2B5EF4-FFF2-40B4-BE49-F238E27FC236}">
                <a16:creationId xmlns="" xmlns:a16="http://schemas.microsoft.com/office/drawing/2014/main" id="{E50FE77A-C385-6225-8B51-D0589A992C45}"/>
              </a:ext>
            </a:extLst>
          </p:cNvPr>
          <p:cNvSpPr txBox="1">
            <a:spLocks/>
          </p:cNvSpPr>
          <p:nvPr/>
        </p:nvSpPr>
        <p:spPr>
          <a:xfrm>
            <a:off x="838200" y="2065132"/>
            <a:ext cx="4723504" cy="4529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bg1"/>
                </a:solidFill>
              </a:rPr>
              <a:t>Sjekk </a:t>
            </a:r>
            <a:r>
              <a:rPr lang="nb-NO" dirty="0" smtClean="0">
                <a:solidFill>
                  <a:schemeClr val="bg1"/>
                </a:solidFill>
              </a:rPr>
              <a:t>kildene!</a:t>
            </a:r>
            <a:endParaRPr lang="nb-NO" dirty="0">
              <a:solidFill>
                <a:schemeClr val="bg1"/>
              </a:solidFill>
            </a:endParaRPr>
          </a:p>
          <a:p>
            <a:r>
              <a:rPr lang="nb-NO" dirty="0">
                <a:solidFill>
                  <a:schemeClr val="bg1"/>
                </a:solidFill>
              </a:rPr>
              <a:t>Bing oppgir nettsteder som kilde</a:t>
            </a:r>
          </a:p>
          <a:p>
            <a:r>
              <a:rPr lang="nb-NO" dirty="0">
                <a:solidFill>
                  <a:schemeClr val="bg1"/>
                </a:solidFill>
              </a:rPr>
              <a:t>Bard/Gemini </a:t>
            </a:r>
            <a:r>
              <a:rPr lang="nb-NO" dirty="0" smtClean="0">
                <a:solidFill>
                  <a:schemeClr val="bg1"/>
                </a:solidFill>
              </a:rPr>
              <a:t>hadde/har </a:t>
            </a:r>
            <a:r>
              <a:rPr lang="nb-NO" dirty="0">
                <a:solidFill>
                  <a:schemeClr val="bg1"/>
                </a:solidFill>
              </a:rPr>
              <a:t>et problem, den leverte mye feilinformasjon</a:t>
            </a:r>
          </a:p>
          <a:p>
            <a:r>
              <a:rPr lang="nb-NO" dirty="0">
                <a:solidFill>
                  <a:schemeClr val="bg1"/>
                </a:solidFill>
              </a:rPr>
              <a:t>Du kan be </a:t>
            </a:r>
            <a:r>
              <a:rPr lang="nb-NO" dirty="0" err="1">
                <a:solidFill>
                  <a:schemeClr val="bg1"/>
                </a:solidFill>
              </a:rPr>
              <a:t>ChatGPT</a:t>
            </a:r>
            <a:r>
              <a:rPr lang="nb-NO" dirty="0">
                <a:solidFill>
                  <a:schemeClr val="bg1"/>
                </a:solidFill>
              </a:rPr>
              <a:t> om å gi deg </a:t>
            </a:r>
            <a:r>
              <a:rPr lang="nb-NO" dirty="0" smtClean="0">
                <a:solidFill>
                  <a:schemeClr val="bg1"/>
                </a:solidFill>
              </a:rPr>
              <a:t>referanser</a:t>
            </a:r>
          </a:p>
          <a:p>
            <a:r>
              <a:rPr lang="nb-NO" dirty="0" smtClean="0">
                <a:solidFill>
                  <a:schemeClr val="bg1"/>
                </a:solidFill>
              </a:rPr>
              <a:t>Sjekk rimelighet</a:t>
            </a:r>
            <a:endParaRPr lang="nb-NO" dirty="0">
              <a:solidFill>
                <a:schemeClr val="bg1"/>
              </a:solidFill>
            </a:endParaRPr>
          </a:p>
          <a:p>
            <a:endParaRPr lang="nb-NO" dirty="0">
              <a:solidFill>
                <a:schemeClr val="bg1"/>
              </a:solidFill>
            </a:endParaRPr>
          </a:p>
        </p:txBody>
      </p:sp>
    </p:spTree>
    <p:extLst>
      <p:ext uri="{BB962C8B-B14F-4D97-AF65-F5344CB8AC3E}">
        <p14:creationId xmlns:p14="http://schemas.microsoft.com/office/powerpoint/2010/main" val="3731971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1032">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tel 1">
            <a:extLst>
              <a:ext uri="{FF2B5EF4-FFF2-40B4-BE49-F238E27FC236}">
                <a16:creationId xmlns="" xmlns:a16="http://schemas.microsoft.com/office/drawing/2014/main" id="{E9458680-88C5-E324-3496-40B205EFC4A5}"/>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a:solidFill>
                  <a:schemeClr val="bg1"/>
                </a:solidFill>
                <a:latin typeface="+mj-lt"/>
                <a:ea typeface="+mj-ea"/>
                <a:cs typeface="+mj-cs"/>
              </a:rPr>
              <a:t>Kunstig intelligens</a:t>
            </a:r>
          </a:p>
        </p:txBody>
      </p:sp>
      <p:cxnSp>
        <p:nvCxnSpPr>
          <p:cNvPr id="1031" name="Straight Connector 1034">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Plassholder for innhold 2">
            <a:extLst>
              <a:ext uri="{FF2B5EF4-FFF2-40B4-BE49-F238E27FC236}">
                <a16:creationId xmlns="" xmlns:a16="http://schemas.microsoft.com/office/drawing/2014/main" id="{E50FE77A-C385-6225-8B51-D0589A992C45}"/>
              </a:ext>
            </a:extLst>
          </p:cNvPr>
          <p:cNvSpPr txBox="1">
            <a:spLocks/>
          </p:cNvSpPr>
          <p:nvPr/>
        </p:nvSpPr>
        <p:spPr>
          <a:xfrm>
            <a:off x="897769" y="1909191"/>
            <a:ext cx="4586513" cy="3723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63" indent="-271463"/>
            <a:r>
              <a:rPr lang="nb-NO" sz="2000" dirty="0" err="1">
                <a:solidFill>
                  <a:schemeClr val="bg1"/>
                </a:solidFill>
              </a:rPr>
              <a:t>Deepfake</a:t>
            </a:r>
            <a:endParaRPr lang="nb-NO" sz="2000" dirty="0">
              <a:solidFill>
                <a:schemeClr val="bg1"/>
              </a:solidFill>
            </a:endParaRPr>
          </a:p>
          <a:p>
            <a:pPr marL="271463" indent="-271463"/>
            <a:r>
              <a:rPr lang="nb-NO" sz="2000" dirty="0">
                <a:solidFill>
                  <a:schemeClr val="bg1"/>
                </a:solidFill>
              </a:rPr>
              <a:t>En </a:t>
            </a:r>
            <a:r>
              <a:rPr lang="nb-NO" sz="2000" dirty="0" err="1">
                <a:solidFill>
                  <a:schemeClr val="bg1"/>
                </a:solidFill>
              </a:rPr>
              <a:t>deepfake</a:t>
            </a:r>
            <a:r>
              <a:rPr lang="nb-NO" sz="2000" dirty="0">
                <a:solidFill>
                  <a:schemeClr val="bg1"/>
                </a:solidFill>
              </a:rPr>
              <a:t> er bilde, lyd eller video som er manipulert ved hjelp av KI. </a:t>
            </a:r>
          </a:p>
          <a:p>
            <a:pPr marL="271463" indent="-271463"/>
            <a:r>
              <a:rPr lang="nb-NO" sz="2000" dirty="0">
                <a:solidFill>
                  <a:schemeClr val="bg1"/>
                </a:solidFill>
              </a:rPr>
              <a:t>Slikt innhold kan få det til å virke som om noen har sagt eller gjort noe de ikke har gjort. </a:t>
            </a:r>
          </a:p>
          <a:p>
            <a:pPr marL="271463" indent="-271463"/>
            <a:r>
              <a:rPr lang="nb-NO" sz="2000" dirty="0">
                <a:solidFill>
                  <a:schemeClr val="bg1"/>
                </a:solidFill>
              </a:rPr>
              <a:t>Misbrukes til å lage pornobilder av kjendiser.</a:t>
            </a:r>
          </a:p>
          <a:p>
            <a:pPr marL="271463" indent="-271463"/>
            <a:r>
              <a:rPr lang="nb-NO" sz="2000" dirty="0">
                <a:solidFill>
                  <a:schemeClr val="bg1"/>
                </a:solidFill>
              </a:rPr>
              <a:t>Få det til å se ut som at en statsleder kommer med et merkelig utspill.</a:t>
            </a:r>
          </a:p>
        </p:txBody>
      </p:sp>
      <p:cxnSp>
        <p:nvCxnSpPr>
          <p:cNvPr id="1032" name="Straight Connector 1036">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8" name="Picture 4" descr="en fotorealistisk illustrasjon av deepfake">
            <a:extLst>
              <a:ext uri="{FF2B5EF4-FFF2-40B4-BE49-F238E27FC236}">
                <a16:creationId xmlns="" xmlns:a16="http://schemas.microsoft.com/office/drawing/2014/main" id="{99697AD5-CF70-05C9-17D6-D203859011E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25453" y="595726"/>
            <a:ext cx="5666547" cy="5666547"/>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innhold 2">
            <a:extLst>
              <a:ext uri="{FF2B5EF4-FFF2-40B4-BE49-F238E27FC236}">
                <a16:creationId xmlns="" xmlns:a16="http://schemas.microsoft.com/office/drawing/2014/main" id="{514257D7-C009-DE0E-DF25-CF5FC1D022A8}"/>
              </a:ext>
            </a:extLst>
          </p:cNvPr>
          <p:cNvSpPr txBox="1">
            <a:spLocks/>
          </p:cNvSpPr>
          <p:nvPr/>
        </p:nvSpPr>
        <p:spPr>
          <a:xfrm>
            <a:off x="838200" y="2065133"/>
            <a:ext cx="4288971" cy="40353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a:solidFill>
                <a:schemeClr val="bg1"/>
              </a:solidFill>
            </a:endParaRPr>
          </a:p>
        </p:txBody>
      </p:sp>
    </p:spTree>
    <p:extLst>
      <p:ext uri="{BB962C8B-B14F-4D97-AF65-F5344CB8AC3E}">
        <p14:creationId xmlns:p14="http://schemas.microsoft.com/office/powerpoint/2010/main" val="351875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21">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bstrakt billede af den hjerne, der udgøres af mønstre">
            <a:extLst>
              <a:ext uri="{FF2B5EF4-FFF2-40B4-BE49-F238E27FC236}">
                <a16:creationId xmlns="" xmlns:a16="http://schemas.microsoft.com/office/drawing/2014/main" id="{64C4E3C2-0202-7708-67F7-15AFF91BDD21}"/>
              </a:ext>
            </a:extLst>
          </p:cNvPr>
          <p:cNvPicPr>
            <a:picLocks noChangeAspect="1"/>
          </p:cNvPicPr>
          <p:nvPr/>
        </p:nvPicPr>
        <p:blipFill rotWithShape="1">
          <a:blip r:embed="rId3"/>
          <a:srcRect t="3922" r="9786" b="5170"/>
          <a:stretch/>
        </p:blipFill>
        <p:spPr>
          <a:xfrm>
            <a:off x="3545338" y="0"/>
            <a:ext cx="8668512" cy="6857990"/>
          </a:xfrm>
          <a:prstGeom prst="rect">
            <a:avLst/>
          </a:prstGeom>
        </p:spPr>
      </p:pic>
      <p:sp>
        <p:nvSpPr>
          <p:cNvPr id="40" name="Rectangle 23">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E4F9F37E-FCF0-AB26-453D-4A2A76202241}"/>
              </a:ext>
            </a:extLst>
          </p:cNvPr>
          <p:cNvSpPr>
            <a:spLocks noGrp="1"/>
          </p:cNvSpPr>
          <p:nvPr>
            <p:ph type="title"/>
          </p:nvPr>
        </p:nvSpPr>
        <p:spPr>
          <a:xfrm>
            <a:off x="371094" y="1161288"/>
            <a:ext cx="4100422" cy="1124712"/>
          </a:xfrm>
        </p:spPr>
        <p:txBody>
          <a:bodyPr vert="horz" lIns="91440" tIns="45720" rIns="91440" bIns="45720" rtlCol="0" anchor="b">
            <a:normAutofit/>
          </a:bodyPr>
          <a:lstStyle/>
          <a:p>
            <a:r>
              <a:rPr lang="nb-NO" sz="4000">
                <a:solidFill>
                  <a:schemeClr val="bg1"/>
                </a:solidFill>
              </a:rPr>
              <a:t>Kunstig intelligens</a:t>
            </a:r>
          </a:p>
        </p:txBody>
      </p:sp>
      <p:sp>
        <p:nvSpPr>
          <p:cNvPr id="41" name="Rectangle 25">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2" name="Rectangle 27">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Sylinder 5">
            <a:extLst>
              <a:ext uri="{FF2B5EF4-FFF2-40B4-BE49-F238E27FC236}">
                <a16:creationId xmlns="" xmlns:a16="http://schemas.microsoft.com/office/drawing/2014/main" id="{B344BCCC-8798-475C-15D8-460B7491AF71}"/>
              </a:ext>
            </a:extLst>
          </p:cNvPr>
          <p:cNvSpPr txBox="1"/>
          <p:nvPr/>
        </p:nvSpPr>
        <p:spPr>
          <a:xfrm>
            <a:off x="371094" y="2718054"/>
            <a:ext cx="5406708" cy="3207258"/>
          </a:xfrm>
          <a:prstGeom prst="rect">
            <a:avLst/>
          </a:prstGeom>
        </p:spPr>
        <p:txBody>
          <a:bodyPr vert="horz" lIns="91440" tIns="45720" rIns="91440" bIns="45720" rtlCol="0" anchor="t">
            <a:normAutofit/>
          </a:bodyPr>
          <a:lstStyle/>
          <a:p>
            <a:pPr>
              <a:lnSpc>
                <a:spcPct val="90000"/>
              </a:lnSpc>
              <a:spcAft>
                <a:spcPts val="600"/>
              </a:spcAft>
            </a:pPr>
            <a:r>
              <a:rPr lang="nb-NO" sz="2400" dirty="0">
                <a:solidFill>
                  <a:schemeClr val="bg1"/>
                </a:solidFill>
              </a:rPr>
              <a:t>Hvordan skal du beskrive et bilde slik at det blir slik du ønsker?</a:t>
            </a:r>
          </a:p>
          <a:p>
            <a:pPr marL="538163" indent="-228600">
              <a:lnSpc>
                <a:spcPct val="90000"/>
              </a:lnSpc>
              <a:spcAft>
                <a:spcPts val="600"/>
              </a:spcAft>
              <a:buFont typeface="Arial" panose="020B0604020202020204" pitchFamily="34" charset="0"/>
              <a:buChar char="•"/>
            </a:pPr>
            <a:r>
              <a:rPr lang="nb-NO" sz="2400" dirty="0">
                <a:solidFill>
                  <a:schemeClr val="bg1"/>
                </a:solidFill>
              </a:rPr>
              <a:t>tid på dagen</a:t>
            </a:r>
          </a:p>
          <a:p>
            <a:pPr marL="538163" indent="-228600">
              <a:lnSpc>
                <a:spcPct val="90000"/>
              </a:lnSpc>
              <a:spcAft>
                <a:spcPts val="600"/>
              </a:spcAft>
              <a:buFont typeface="Arial" panose="020B0604020202020204" pitchFamily="34" charset="0"/>
              <a:buChar char="•"/>
            </a:pPr>
            <a:r>
              <a:rPr lang="nb-NO" sz="2400" dirty="0" smtClean="0">
                <a:solidFill>
                  <a:schemeClr val="bg1"/>
                </a:solidFill>
              </a:rPr>
              <a:t>følelser</a:t>
            </a:r>
            <a:r>
              <a:rPr lang="nb-NO" sz="2400" dirty="0">
                <a:solidFill>
                  <a:schemeClr val="bg1"/>
                </a:solidFill>
              </a:rPr>
              <a:t>, estetikk </a:t>
            </a:r>
          </a:p>
          <a:p>
            <a:pPr marL="538163" indent="-228600">
              <a:lnSpc>
                <a:spcPct val="90000"/>
              </a:lnSpc>
              <a:spcAft>
                <a:spcPts val="600"/>
              </a:spcAft>
              <a:buFont typeface="Arial" panose="020B0604020202020204" pitchFamily="34" charset="0"/>
              <a:buChar char="•"/>
            </a:pPr>
            <a:r>
              <a:rPr lang="nb-NO" sz="2400" dirty="0">
                <a:solidFill>
                  <a:schemeClr val="bg1"/>
                </a:solidFill>
              </a:rPr>
              <a:t>lyssetting, </a:t>
            </a:r>
            <a:r>
              <a:rPr lang="nb-NO" sz="2400" dirty="0" smtClean="0">
                <a:solidFill>
                  <a:schemeClr val="bg1"/>
                </a:solidFill>
              </a:rPr>
              <a:t>mørk, </a:t>
            </a:r>
            <a:r>
              <a:rPr lang="nb-NO" sz="2400" dirty="0">
                <a:solidFill>
                  <a:schemeClr val="bg1"/>
                </a:solidFill>
              </a:rPr>
              <a:t>faretruende </a:t>
            </a:r>
          </a:p>
          <a:p>
            <a:pPr marL="538163" indent="-228600">
              <a:lnSpc>
                <a:spcPct val="90000"/>
              </a:lnSpc>
              <a:spcAft>
                <a:spcPts val="600"/>
              </a:spcAft>
              <a:buFont typeface="Arial" panose="020B0604020202020204" pitchFamily="34" charset="0"/>
              <a:buChar char="•"/>
            </a:pPr>
            <a:r>
              <a:rPr lang="nb-NO" sz="2400" b="0" i="0" dirty="0" smtClean="0">
                <a:solidFill>
                  <a:schemeClr val="bg1"/>
                </a:solidFill>
                <a:effectLst/>
              </a:rPr>
              <a:t>illustrasjonsstil</a:t>
            </a:r>
            <a:r>
              <a:rPr lang="nb-NO" sz="2400" b="0" i="0" dirty="0">
                <a:solidFill>
                  <a:schemeClr val="bg1"/>
                </a:solidFill>
                <a:effectLst/>
              </a:rPr>
              <a:t>, kunstperiode eller </a:t>
            </a:r>
            <a:r>
              <a:rPr lang="nb-NO" sz="2400" b="0" i="0" dirty="0" smtClean="0">
                <a:solidFill>
                  <a:schemeClr val="bg1"/>
                </a:solidFill>
                <a:effectLst/>
              </a:rPr>
              <a:t>materiale, </a:t>
            </a:r>
            <a:r>
              <a:rPr lang="nb-NO" sz="2400" dirty="0">
                <a:solidFill>
                  <a:schemeClr val="bg1"/>
                </a:solidFill>
              </a:rPr>
              <a:t>bildestil, for </a:t>
            </a:r>
            <a:r>
              <a:rPr lang="nb-NO" sz="2400" dirty="0" smtClean="0">
                <a:solidFill>
                  <a:schemeClr val="bg1"/>
                </a:solidFill>
              </a:rPr>
              <a:t>eksempel: fotorealistisk</a:t>
            </a:r>
            <a:endParaRPr lang="nb-NO" sz="2400" dirty="0">
              <a:solidFill>
                <a:schemeClr val="bg1"/>
              </a:solidFill>
            </a:endParaRPr>
          </a:p>
          <a:p>
            <a:pPr indent="-228600">
              <a:lnSpc>
                <a:spcPct val="90000"/>
              </a:lnSpc>
              <a:spcAft>
                <a:spcPts val="600"/>
              </a:spcAft>
              <a:buFont typeface="Arial" panose="020B0604020202020204" pitchFamily="34" charset="0"/>
              <a:buChar char="•"/>
            </a:pPr>
            <a:endParaRPr lang="nb-NO" sz="2400" dirty="0">
              <a:solidFill>
                <a:schemeClr val="bg1"/>
              </a:solidFill>
            </a:endParaRPr>
          </a:p>
        </p:txBody>
      </p:sp>
      <p:sp>
        <p:nvSpPr>
          <p:cNvPr id="3" name="TekstSylinder 2">
            <a:extLst>
              <a:ext uri="{FF2B5EF4-FFF2-40B4-BE49-F238E27FC236}">
                <a16:creationId xmlns="" xmlns:a16="http://schemas.microsoft.com/office/drawing/2014/main" id="{4D740703-B362-1702-2C0B-12E822302B1D}"/>
              </a:ext>
            </a:extLst>
          </p:cNvPr>
          <p:cNvSpPr txBox="1"/>
          <p:nvPr/>
        </p:nvSpPr>
        <p:spPr>
          <a:xfrm flipH="1">
            <a:off x="426760" y="5929132"/>
            <a:ext cx="10312958" cy="523220"/>
          </a:xfrm>
          <a:prstGeom prst="rect">
            <a:avLst/>
          </a:prstGeom>
          <a:noFill/>
        </p:spPr>
        <p:txBody>
          <a:bodyPr wrap="square" rtlCol="0">
            <a:spAutoFit/>
          </a:bodyPr>
          <a:lstStyle/>
          <a:p>
            <a:pPr>
              <a:spcAft>
                <a:spcPts val="600"/>
              </a:spcAft>
            </a:pPr>
            <a:r>
              <a:rPr lang="nb-NO" sz="2800" dirty="0">
                <a:solidFill>
                  <a:schemeClr val="bg1"/>
                </a:solidFill>
              </a:rPr>
              <a:t>Husk at jo bedre beskrivelse, jo nærmere blir </a:t>
            </a:r>
            <a:r>
              <a:rPr lang="nb-NO" sz="2800" dirty="0" smtClean="0">
                <a:solidFill>
                  <a:schemeClr val="bg1"/>
                </a:solidFill>
              </a:rPr>
              <a:t>resultatet det </a:t>
            </a:r>
            <a:r>
              <a:rPr lang="nb-NO" sz="2800" dirty="0">
                <a:solidFill>
                  <a:schemeClr val="bg1"/>
                </a:solidFill>
              </a:rPr>
              <a:t>du </a:t>
            </a:r>
            <a:r>
              <a:rPr lang="nb-NO" sz="2800" dirty="0" smtClean="0">
                <a:solidFill>
                  <a:schemeClr val="bg1"/>
                </a:solidFill>
              </a:rPr>
              <a:t>ønsker!</a:t>
            </a:r>
            <a:endParaRPr lang="nb-NO" sz="2800" dirty="0">
              <a:solidFill>
                <a:schemeClr val="bg1"/>
              </a:solidFill>
            </a:endParaRPr>
          </a:p>
        </p:txBody>
      </p:sp>
      <p:sp>
        <p:nvSpPr>
          <p:cNvPr id="5" name="TekstSylinder 4">
            <a:extLst>
              <a:ext uri="{FF2B5EF4-FFF2-40B4-BE49-F238E27FC236}">
                <a16:creationId xmlns="" xmlns:a16="http://schemas.microsoft.com/office/drawing/2014/main" id="{E87C8D67-8E79-A1FA-CA88-34DB3CDCE6ED}"/>
              </a:ext>
            </a:extLst>
          </p:cNvPr>
          <p:cNvSpPr txBox="1"/>
          <p:nvPr/>
        </p:nvSpPr>
        <p:spPr>
          <a:xfrm>
            <a:off x="6339520" y="484843"/>
            <a:ext cx="5085051" cy="2477601"/>
          </a:xfrm>
          <a:prstGeom prst="rect">
            <a:avLst/>
          </a:prstGeom>
          <a:solidFill>
            <a:schemeClr val="tx2">
              <a:lumMod val="75000"/>
              <a:alpha val="53000"/>
            </a:schemeClr>
          </a:solidFill>
        </p:spPr>
        <p:txBody>
          <a:bodyPr wrap="square" rtlCol="0">
            <a:spAutoFit/>
          </a:bodyPr>
          <a:lstStyle/>
          <a:p>
            <a:r>
              <a:rPr lang="nb-NO" sz="2400">
                <a:solidFill>
                  <a:schemeClr val="bg1"/>
                </a:solidFill>
              </a:rPr>
              <a:t>Her er en liten mal for å komme i gang:</a:t>
            </a:r>
          </a:p>
          <a:p>
            <a:endParaRPr lang="nb-NO" sz="2400">
              <a:solidFill>
                <a:schemeClr val="bg1"/>
              </a:solidFill>
            </a:endParaRPr>
          </a:p>
          <a:p>
            <a:r>
              <a:rPr lang="nb-NO" sz="2400">
                <a:solidFill>
                  <a:srgbClr val="00B0F0"/>
                </a:solidFill>
              </a:rPr>
              <a:t>ADJEKTIV	SUBSTANTIV</a:t>
            </a:r>
          </a:p>
          <a:p>
            <a:r>
              <a:rPr lang="nb-NO" sz="2400" b="1" i="1">
                <a:solidFill>
                  <a:schemeClr val="bg1"/>
                </a:solidFill>
              </a:rPr>
              <a:t>Fuzzy          +     </a:t>
            </a:r>
            <a:r>
              <a:rPr lang="nb-NO" sz="2400" b="1" i="1" err="1">
                <a:solidFill>
                  <a:schemeClr val="bg1"/>
                </a:solidFill>
              </a:rPr>
              <a:t>creature</a:t>
            </a:r>
            <a:r>
              <a:rPr lang="nb-NO" sz="2400" b="1" i="1">
                <a:solidFill>
                  <a:schemeClr val="bg1"/>
                </a:solidFill>
              </a:rPr>
              <a:t>         </a:t>
            </a:r>
            <a:r>
              <a:rPr lang="nb-NO" sz="2400">
                <a:solidFill>
                  <a:schemeClr val="bg1"/>
                </a:solidFill>
              </a:rPr>
              <a:t>+</a:t>
            </a:r>
          </a:p>
          <a:p>
            <a:endParaRPr lang="nb-NO" sz="1100">
              <a:solidFill>
                <a:schemeClr val="bg1"/>
              </a:solidFill>
            </a:endParaRPr>
          </a:p>
          <a:p>
            <a:r>
              <a:rPr lang="nb-NO" sz="2400">
                <a:solidFill>
                  <a:srgbClr val="00B0F0"/>
                </a:solidFill>
              </a:rPr>
              <a:t>VERB			     STIL</a:t>
            </a:r>
          </a:p>
          <a:p>
            <a:r>
              <a:rPr lang="nb-NO" sz="2400" b="1" i="1" err="1">
                <a:solidFill>
                  <a:schemeClr val="bg1"/>
                </a:solidFill>
              </a:rPr>
              <a:t>Wearing</a:t>
            </a:r>
            <a:r>
              <a:rPr lang="nb-NO" sz="2400" b="1" i="1">
                <a:solidFill>
                  <a:schemeClr val="bg1"/>
                </a:solidFill>
              </a:rPr>
              <a:t> </a:t>
            </a:r>
            <a:r>
              <a:rPr lang="nb-NO" sz="2400" b="1" i="1" err="1">
                <a:solidFill>
                  <a:schemeClr val="bg1"/>
                </a:solidFill>
              </a:rPr>
              <a:t>sunglasses</a:t>
            </a:r>
            <a:r>
              <a:rPr lang="nb-NO" sz="2400" b="1" i="1">
                <a:solidFill>
                  <a:schemeClr val="bg1"/>
                </a:solidFill>
              </a:rPr>
              <a:t>	+   digital art</a:t>
            </a:r>
          </a:p>
        </p:txBody>
      </p:sp>
      <p:grpSp>
        <p:nvGrpSpPr>
          <p:cNvPr id="8" name="Gruppe 7">
            <a:extLst>
              <a:ext uri="{FF2B5EF4-FFF2-40B4-BE49-F238E27FC236}">
                <a16:creationId xmlns="" xmlns:a16="http://schemas.microsoft.com/office/drawing/2014/main" id="{E1BAE25C-1476-590C-791F-427454E640E3}"/>
              </a:ext>
            </a:extLst>
          </p:cNvPr>
          <p:cNvGrpSpPr/>
          <p:nvPr/>
        </p:nvGrpSpPr>
        <p:grpSpPr>
          <a:xfrm>
            <a:off x="6414200" y="3173782"/>
            <a:ext cx="5010371" cy="2294014"/>
            <a:chOff x="6414200" y="3173782"/>
            <a:chExt cx="5010371" cy="2294014"/>
          </a:xfrm>
        </p:grpSpPr>
        <p:pic>
          <p:nvPicPr>
            <p:cNvPr id="4" name="Bilde 3">
              <a:extLst>
                <a:ext uri="{FF2B5EF4-FFF2-40B4-BE49-F238E27FC236}">
                  <a16:creationId xmlns="" xmlns:a16="http://schemas.microsoft.com/office/drawing/2014/main" id="{143F8852-6809-9BE4-8803-01254178507E}"/>
                </a:ext>
              </a:extLst>
            </p:cNvPr>
            <p:cNvPicPr>
              <a:picLocks noChangeAspect="1"/>
            </p:cNvPicPr>
            <p:nvPr/>
          </p:nvPicPr>
          <p:blipFill>
            <a:blip r:embed="rId4"/>
            <a:stretch>
              <a:fillRect/>
            </a:stretch>
          </p:blipFill>
          <p:spPr>
            <a:xfrm>
              <a:off x="6414200" y="3173782"/>
              <a:ext cx="2294014" cy="2294014"/>
            </a:xfrm>
            <a:prstGeom prst="rect">
              <a:avLst/>
            </a:prstGeom>
          </p:spPr>
        </p:pic>
        <p:pic>
          <p:nvPicPr>
            <p:cNvPr id="1026" name="Picture 2" descr="Fuzzy creature Wearing sunglasses">
              <a:extLst>
                <a:ext uri="{FF2B5EF4-FFF2-40B4-BE49-F238E27FC236}">
                  <a16:creationId xmlns="" xmlns:a16="http://schemas.microsoft.com/office/drawing/2014/main" id="{A68CDA79-D2DA-2A0A-18B8-C6F9EBC3F2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1332" y="3173782"/>
              <a:ext cx="2273239" cy="22732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458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6" presetClass="emph" presetSubtype="0" fill="hold" nodeType="afterEffect">
                                  <p:stCondLst>
                                    <p:cond delay="1000"/>
                                  </p:stCondLst>
                                  <p:childTnLst>
                                    <p:animScale>
                                      <p:cBhvr>
                                        <p:cTn id="13" dur="5000" fill="hold"/>
                                        <p:tgtEl>
                                          <p:spTgt spid="8"/>
                                        </p:tgtEl>
                                      </p:cBhvr>
                                      <p:by x="150000" y="150000"/>
                                    </p:animScale>
                                  </p:childTnLst>
                                </p:cTn>
                              </p:par>
                              <p:par>
                                <p:cTn id="14" presetID="56" presetClass="path" presetSubtype="0" accel="50000" decel="50000" fill="hold" nodeType="withEffect">
                                  <p:stCondLst>
                                    <p:cond delay="1000"/>
                                  </p:stCondLst>
                                  <p:childTnLst>
                                    <p:animMotion origin="layout" path="M 2.70833E-6 -4.44444E-6 L -0.25247 -0.13518 " pathEditMode="relative" rAng="0" ptsTypes="AA">
                                      <p:cBhvr>
                                        <p:cTn id="15" dur="5000" fill="hold"/>
                                        <p:tgtEl>
                                          <p:spTgt spid="8"/>
                                        </p:tgtEl>
                                        <p:attrNameLst>
                                          <p:attrName>ppt_x</p:attrName>
                                          <p:attrName>ppt_y</p:attrName>
                                        </p:attrNameLst>
                                      </p:cBhvr>
                                      <p:rCtr x="-1252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9">
            <a:extLst>
              <a:ext uri="{FF2B5EF4-FFF2-40B4-BE49-F238E27FC236}">
                <a16:creationId xmlns="" xmlns:a16="http://schemas.microsoft.com/office/drawing/2014/main" id="{21A75659-5A6F-4F77-9679-678A00B9D8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 xmlns:a16="http://schemas.microsoft.com/office/drawing/2014/main" id="{ACF4306D-A26D-F01D-C1FE-A8542C021E74}"/>
              </a:ext>
            </a:extLst>
          </p:cNvPr>
          <p:cNvPicPr>
            <a:picLocks noChangeAspect="1"/>
          </p:cNvPicPr>
          <p:nvPr/>
        </p:nvPicPr>
        <p:blipFill rotWithShape="1">
          <a:blip r:embed="rId3"/>
          <a:srcRect l="9091" t="12854" r="-1" b="15223"/>
          <a:stretch/>
        </p:blipFill>
        <p:spPr>
          <a:xfrm>
            <a:off x="20" y="10"/>
            <a:ext cx="8668492" cy="6857990"/>
          </a:xfrm>
          <a:prstGeom prst="rect">
            <a:avLst/>
          </a:prstGeom>
        </p:spPr>
      </p:pic>
      <p:sp>
        <p:nvSpPr>
          <p:cNvPr id="28" name="Rectangle 11">
            <a:extLst>
              <a:ext uri="{FF2B5EF4-FFF2-40B4-BE49-F238E27FC236}">
                <a16:creationId xmlns="" xmlns:a16="http://schemas.microsoft.com/office/drawing/2014/main" id="{E30A3A45-140E-431E-AED0-07EF836310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32CEB706-0006-AD4B-66FA-442DF6A91488}"/>
              </a:ext>
            </a:extLst>
          </p:cNvPr>
          <p:cNvSpPr>
            <a:spLocks noGrp="1"/>
          </p:cNvSpPr>
          <p:nvPr>
            <p:ph type="title"/>
          </p:nvPr>
        </p:nvSpPr>
        <p:spPr>
          <a:xfrm>
            <a:off x="7644629" y="1152190"/>
            <a:ext cx="3943841" cy="1124712"/>
          </a:xfrm>
        </p:spPr>
        <p:txBody>
          <a:bodyPr anchor="b">
            <a:normAutofit/>
          </a:bodyPr>
          <a:lstStyle/>
          <a:p>
            <a:r>
              <a:rPr lang="nb-NO" sz="3600">
                <a:solidFill>
                  <a:schemeClr val="bg1"/>
                </a:solidFill>
              </a:rPr>
              <a:t>Kunstig intelligens, generere bilde:</a:t>
            </a:r>
          </a:p>
        </p:txBody>
      </p:sp>
      <p:sp>
        <p:nvSpPr>
          <p:cNvPr id="29" name="Rectangle 13">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15">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453018" y="2443480"/>
            <a:ext cx="321868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 xmlns:a16="http://schemas.microsoft.com/office/drawing/2014/main" id="{271339F6-C6C5-6969-48F0-CACCADF13347}"/>
              </a:ext>
            </a:extLst>
          </p:cNvPr>
          <p:cNvSpPr>
            <a:spLocks noGrp="1"/>
          </p:cNvSpPr>
          <p:nvPr>
            <p:ph idx="1"/>
          </p:nvPr>
        </p:nvSpPr>
        <p:spPr>
          <a:xfrm>
            <a:off x="7398327" y="2718054"/>
            <a:ext cx="4436447" cy="3639734"/>
          </a:xfrm>
        </p:spPr>
        <p:txBody>
          <a:bodyPr anchor="t">
            <a:normAutofit/>
          </a:bodyPr>
          <a:lstStyle/>
          <a:p>
            <a:r>
              <a:rPr lang="nb-NO" sz="2400" b="0" i="0">
                <a:solidFill>
                  <a:schemeClr val="bg1"/>
                </a:solidFill>
                <a:effectLst/>
                <a:latin typeface="-apple-system"/>
              </a:rPr>
              <a:t>Vær spesifikk</a:t>
            </a:r>
          </a:p>
          <a:p>
            <a:r>
              <a:rPr lang="nb-NO" sz="2400">
                <a:solidFill>
                  <a:schemeClr val="bg1"/>
                </a:solidFill>
                <a:latin typeface="-apple-system"/>
              </a:rPr>
              <a:t>J</a:t>
            </a:r>
            <a:r>
              <a:rPr lang="nb-NO" sz="2400" b="0" i="0">
                <a:solidFill>
                  <a:schemeClr val="bg1"/>
                </a:solidFill>
                <a:effectLst/>
                <a:latin typeface="-apple-system"/>
              </a:rPr>
              <a:t>o mer nøyaktig du beskriver hva du vil at bildet skal inneholde, jo mer sannsynlig er det at du får det du vil ha. </a:t>
            </a:r>
          </a:p>
          <a:p>
            <a:r>
              <a:rPr lang="nb-NO" sz="2400" b="0" i="0">
                <a:solidFill>
                  <a:schemeClr val="bg1"/>
                </a:solidFill>
                <a:effectLst/>
                <a:latin typeface="-apple-system"/>
              </a:rPr>
              <a:t>I stedet for å skrive “en katt”, kan du skrive “en oransje katt med grønne øyne som sitter på en sofa”.</a:t>
            </a:r>
          </a:p>
          <a:p>
            <a:pPr marL="0" indent="0">
              <a:buNone/>
            </a:pPr>
            <a:endParaRPr lang="nb-NO" sz="2400">
              <a:solidFill>
                <a:schemeClr val="bg1"/>
              </a:solidFill>
            </a:endParaRPr>
          </a:p>
        </p:txBody>
      </p:sp>
    </p:spTree>
    <p:extLst>
      <p:ext uri="{BB962C8B-B14F-4D97-AF65-F5344CB8AC3E}">
        <p14:creationId xmlns:p14="http://schemas.microsoft.com/office/powerpoint/2010/main" val="37648692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 xmlns:a16="http://schemas.microsoft.com/office/drawing/2014/main" id="{21A75659-5A6F-4F77-9679-678A00B9D8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descr="Et bilde som inneholder fyrverkeri, lett&#10;&#10;Automatisk generert beskrivelse">
            <a:extLst>
              <a:ext uri="{FF2B5EF4-FFF2-40B4-BE49-F238E27FC236}">
                <a16:creationId xmlns="" xmlns:a16="http://schemas.microsoft.com/office/drawing/2014/main" id="{F4E04558-2A90-9D68-3AD0-F5ABACE3DFAF}"/>
              </a:ext>
            </a:extLst>
          </p:cNvPr>
          <p:cNvPicPr>
            <a:picLocks noChangeAspect="1"/>
          </p:cNvPicPr>
          <p:nvPr/>
        </p:nvPicPr>
        <p:blipFill rotWithShape="1">
          <a:blip r:embed="rId3"/>
          <a:srcRect l="9091" t="28079" r="-1" b="-1"/>
          <a:stretch/>
        </p:blipFill>
        <p:spPr>
          <a:xfrm>
            <a:off x="0" y="0"/>
            <a:ext cx="8668492" cy="6857990"/>
          </a:xfrm>
          <a:prstGeom prst="rect">
            <a:avLst/>
          </a:prstGeom>
        </p:spPr>
      </p:pic>
      <p:sp>
        <p:nvSpPr>
          <p:cNvPr id="18" name="Rectangle 21">
            <a:extLst>
              <a:ext uri="{FF2B5EF4-FFF2-40B4-BE49-F238E27FC236}">
                <a16:creationId xmlns="" xmlns:a16="http://schemas.microsoft.com/office/drawing/2014/main" id="{E30A3A45-140E-431E-AED0-07EF836310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5BD1EE3A-FA6C-38DA-22BD-D5F386088D99}"/>
              </a:ext>
            </a:extLst>
          </p:cNvPr>
          <p:cNvSpPr>
            <a:spLocks noGrp="1"/>
          </p:cNvSpPr>
          <p:nvPr>
            <p:ph type="title"/>
          </p:nvPr>
        </p:nvSpPr>
        <p:spPr>
          <a:xfrm>
            <a:off x="7270376" y="875955"/>
            <a:ext cx="4564398" cy="1449816"/>
          </a:xfrm>
        </p:spPr>
        <p:txBody>
          <a:bodyPr anchor="b">
            <a:noAutofit/>
          </a:bodyPr>
          <a:lstStyle/>
          <a:p>
            <a:r>
              <a:rPr lang="nb-NO" sz="3600" dirty="0">
                <a:solidFill>
                  <a:schemeClr val="bg1"/>
                </a:solidFill>
              </a:rPr>
              <a:t>Kunstig intelligens</a:t>
            </a:r>
            <a:r>
              <a:rPr lang="nb-NO" sz="2800" dirty="0">
                <a:solidFill>
                  <a:schemeClr val="bg1"/>
                </a:solidFill>
              </a:rPr>
              <a:t/>
            </a:r>
            <a:br>
              <a:rPr lang="nb-NO" sz="2800" dirty="0">
                <a:solidFill>
                  <a:schemeClr val="bg1"/>
                </a:solidFill>
              </a:rPr>
            </a:br>
            <a:endParaRPr lang="nb-NO" sz="2800" dirty="0">
              <a:solidFill>
                <a:schemeClr val="bg1"/>
              </a:solidFill>
            </a:endParaRPr>
          </a:p>
        </p:txBody>
      </p:sp>
      <p:sp>
        <p:nvSpPr>
          <p:cNvPr id="19" name="Rectangle 23">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5">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453018" y="2443480"/>
            <a:ext cx="321868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 xmlns:a16="http://schemas.microsoft.com/office/drawing/2014/main" id="{C26B0461-3A8B-3999-AAA8-1FA3344DA373}"/>
              </a:ext>
            </a:extLst>
          </p:cNvPr>
          <p:cNvSpPr>
            <a:spLocks noGrp="1"/>
          </p:cNvSpPr>
          <p:nvPr>
            <p:ph idx="1"/>
          </p:nvPr>
        </p:nvSpPr>
        <p:spPr>
          <a:xfrm>
            <a:off x="7019364" y="2718053"/>
            <a:ext cx="4564398" cy="3377947"/>
          </a:xfrm>
        </p:spPr>
        <p:txBody>
          <a:bodyPr anchor="t">
            <a:noAutofit/>
          </a:bodyPr>
          <a:lstStyle/>
          <a:p>
            <a:r>
              <a:rPr lang="nb-NO" sz="2400" dirty="0">
                <a:solidFill>
                  <a:schemeClr val="bg1"/>
                </a:solidFill>
              </a:rPr>
              <a:t>Hva er KI?</a:t>
            </a:r>
          </a:p>
          <a:p>
            <a:r>
              <a:rPr lang="nb-NO" sz="2400" dirty="0">
                <a:solidFill>
                  <a:schemeClr val="bg1"/>
                </a:solidFill>
              </a:rPr>
              <a:t>Hva kan vi bruke KI til?</a:t>
            </a:r>
          </a:p>
          <a:p>
            <a:r>
              <a:rPr lang="nb-NO" sz="2400" dirty="0">
                <a:solidFill>
                  <a:schemeClr val="bg1"/>
                </a:solidFill>
              </a:rPr>
              <a:t>Har vi noen </a:t>
            </a:r>
            <a:r>
              <a:rPr lang="nb-NO" sz="2400" dirty="0" smtClean="0">
                <a:solidFill>
                  <a:schemeClr val="bg1"/>
                </a:solidFill>
              </a:rPr>
              <a:t>bruksområder?</a:t>
            </a:r>
            <a:endParaRPr lang="nb-NO" sz="2400" dirty="0">
              <a:solidFill>
                <a:schemeClr val="bg1"/>
              </a:solidFill>
            </a:endParaRPr>
          </a:p>
          <a:p>
            <a:r>
              <a:rPr lang="nb-NO" sz="2400" dirty="0">
                <a:solidFill>
                  <a:schemeClr val="bg1"/>
                </a:solidFill>
              </a:rPr>
              <a:t>Hva slags utstyr trenger jeg for å bruke KI</a:t>
            </a:r>
            <a:r>
              <a:rPr lang="nb-NO" sz="2400" dirty="0" smtClean="0">
                <a:solidFill>
                  <a:schemeClr val="bg1"/>
                </a:solidFill>
              </a:rPr>
              <a:t>?</a:t>
            </a:r>
          </a:p>
          <a:p>
            <a:r>
              <a:rPr lang="nb-NO" sz="2400" dirty="0" smtClean="0">
                <a:solidFill>
                  <a:schemeClr val="bg1"/>
                </a:solidFill>
              </a:rPr>
              <a:t>Hvordan komme i gang.</a:t>
            </a:r>
            <a:endParaRPr lang="nb-NO" sz="2400" dirty="0">
              <a:solidFill>
                <a:schemeClr val="bg1"/>
              </a:solidFill>
            </a:endParaRPr>
          </a:p>
          <a:p>
            <a:r>
              <a:rPr lang="nb-NO" sz="2400" dirty="0" smtClean="0">
                <a:solidFill>
                  <a:schemeClr val="bg1"/>
                </a:solidFill>
              </a:rPr>
              <a:t>Hvordan </a:t>
            </a:r>
            <a:r>
              <a:rPr lang="nb-NO" sz="2400" dirty="0">
                <a:solidFill>
                  <a:schemeClr val="bg1"/>
                </a:solidFill>
              </a:rPr>
              <a:t>vite hva som er sant</a:t>
            </a:r>
            <a:r>
              <a:rPr lang="nb-NO" sz="2400" dirty="0" smtClean="0">
                <a:solidFill>
                  <a:schemeClr val="bg1"/>
                </a:solidFill>
              </a:rPr>
              <a:t>?</a:t>
            </a:r>
            <a:endParaRPr lang="nb-NO" sz="2400" dirty="0">
              <a:solidFill>
                <a:schemeClr val="bg1"/>
              </a:solidFill>
            </a:endParaRPr>
          </a:p>
        </p:txBody>
      </p:sp>
    </p:spTree>
    <p:extLst>
      <p:ext uri="{BB962C8B-B14F-4D97-AF65-F5344CB8AC3E}">
        <p14:creationId xmlns:p14="http://schemas.microsoft.com/office/powerpoint/2010/main" val="6630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ssholder for innhold 4" descr="Abstrakt bakgrunn med nettverksmønster">
            <a:extLst>
              <a:ext uri="{FF2B5EF4-FFF2-40B4-BE49-F238E27FC236}">
                <a16:creationId xmlns="" xmlns:a16="http://schemas.microsoft.com/office/drawing/2014/main" id="{BF9C8740-6DC1-FF5B-4B9A-B23DDBD14B9F}"/>
              </a:ext>
            </a:extLst>
          </p:cNvPr>
          <p:cNvPicPr>
            <a:picLocks noChangeAspect="1"/>
          </p:cNvPicPr>
          <p:nvPr/>
        </p:nvPicPr>
        <p:blipFill rotWithShape="1">
          <a:blip r:embed="rId3">
            <a:extLst>
              <a:ext uri="{28A0092B-C50C-407E-A947-70E740481C1C}">
                <a14:useLocalDpi xmlns:a14="http://schemas.microsoft.com/office/drawing/2010/main" val="0"/>
              </a:ext>
            </a:extLst>
          </a:blip>
          <a:srcRect l="23576" t="6938" b="2153"/>
          <a:stretch/>
        </p:blipFill>
        <p:spPr>
          <a:xfrm>
            <a:off x="3522468" y="10"/>
            <a:ext cx="8669532" cy="6857990"/>
          </a:xfrm>
          <a:prstGeom prst="rect">
            <a:avLst/>
          </a:prstGeom>
        </p:spPr>
      </p:pic>
      <p:sp>
        <p:nvSpPr>
          <p:cNvPr id="12" name="Rectangle 11">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Sylinder 4">
            <a:extLst>
              <a:ext uri="{FF2B5EF4-FFF2-40B4-BE49-F238E27FC236}">
                <a16:creationId xmlns="" xmlns:a16="http://schemas.microsoft.com/office/drawing/2014/main" id="{C3EF9227-D4ED-608E-D20F-574695B7A938}"/>
              </a:ext>
            </a:extLst>
          </p:cNvPr>
          <p:cNvSpPr txBox="1"/>
          <p:nvPr/>
        </p:nvSpPr>
        <p:spPr>
          <a:xfrm>
            <a:off x="371093" y="2718054"/>
            <a:ext cx="6668803" cy="3586488"/>
          </a:xfrm>
          <a:prstGeom prst="rect">
            <a:avLst/>
          </a:prstGeom>
        </p:spPr>
        <p:txBody>
          <a:bodyPr vert="horz" lIns="91440" tIns="45720" rIns="91440" bIns="45720" rtlCol="0" anchor="t">
            <a:normAutofit fontScale="92500" lnSpcReduction="20000"/>
          </a:bodyPr>
          <a:lstStyle/>
          <a:p>
            <a:pPr>
              <a:lnSpc>
                <a:spcPct val="90000"/>
              </a:lnSpc>
              <a:spcAft>
                <a:spcPts val="600"/>
              </a:spcAft>
            </a:pPr>
            <a:r>
              <a:rPr lang="nb-NO" sz="3200" i="1" dirty="0">
                <a:solidFill>
                  <a:schemeClr val="bg1"/>
                </a:solidFill>
              </a:rPr>
              <a:t>Oppsummering:</a:t>
            </a:r>
          </a:p>
          <a:p>
            <a:pPr marL="571500" indent="-228600">
              <a:lnSpc>
                <a:spcPct val="90000"/>
              </a:lnSpc>
              <a:spcAft>
                <a:spcPts val="600"/>
              </a:spcAft>
              <a:buFont typeface="Arial" panose="020B0604020202020204" pitchFamily="34" charset="0"/>
              <a:buChar char="•"/>
            </a:pPr>
            <a:r>
              <a:rPr lang="nb-NO" sz="2800" i="1" dirty="0">
                <a:solidFill>
                  <a:schemeClr val="bg1"/>
                </a:solidFill>
              </a:rPr>
              <a:t>KI etterligner menneskelig intelligens</a:t>
            </a:r>
          </a:p>
          <a:p>
            <a:pPr marL="571500" indent="-228600">
              <a:lnSpc>
                <a:spcPct val="90000"/>
              </a:lnSpc>
              <a:spcAft>
                <a:spcPts val="600"/>
              </a:spcAft>
              <a:buFont typeface="Arial" panose="020B0604020202020204" pitchFamily="34" charset="0"/>
              <a:buChar char="•"/>
            </a:pPr>
            <a:r>
              <a:rPr lang="nb-NO" sz="2800" i="1" dirty="0">
                <a:solidFill>
                  <a:schemeClr val="bg1"/>
                </a:solidFill>
              </a:rPr>
              <a:t>Egnet til analyse, overvåking</a:t>
            </a:r>
          </a:p>
          <a:p>
            <a:pPr marL="571500" indent="-228600">
              <a:lnSpc>
                <a:spcPct val="90000"/>
              </a:lnSpc>
              <a:spcAft>
                <a:spcPts val="600"/>
              </a:spcAft>
              <a:buFont typeface="Arial" panose="020B0604020202020204" pitchFamily="34" charset="0"/>
              <a:buChar char="•"/>
            </a:pPr>
            <a:r>
              <a:rPr lang="nb-NO" sz="2800" i="1" dirty="0">
                <a:solidFill>
                  <a:schemeClr val="bg1"/>
                </a:solidFill>
              </a:rPr>
              <a:t>Beslutningsstøtte</a:t>
            </a:r>
          </a:p>
          <a:p>
            <a:pPr marL="571500" indent="-228600">
              <a:lnSpc>
                <a:spcPct val="90000"/>
              </a:lnSpc>
              <a:spcAft>
                <a:spcPts val="600"/>
              </a:spcAft>
              <a:buFont typeface="Arial" panose="020B0604020202020204" pitchFamily="34" charset="0"/>
              <a:buChar char="•"/>
            </a:pPr>
            <a:r>
              <a:rPr lang="nb-NO" sz="2800" i="1" dirty="0">
                <a:solidFill>
                  <a:schemeClr val="bg1"/>
                </a:solidFill>
              </a:rPr>
              <a:t>Formulering og hjelp med tekster</a:t>
            </a:r>
          </a:p>
          <a:p>
            <a:pPr marL="571500" indent="-228600">
              <a:lnSpc>
                <a:spcPct val="90000"/>
              </a:lnSpc>
              <a:spcAft>
                <a:spcPts val="600"/>
              </a:spcAft>
              <a:buFont typeface="Arial" panose="020B0604020202020204" pitchFamily="34" charset="0"/>
              <a:buChar char="•"/>
            </a:pPr>
            <a:r>
              <a:rPr lang="nb-NO" sz="2800" i="1" dirty="0">
                <a:solidFill>
                  <a:schemeClr val="bg1"/>
                </a:solidFill>
              </a:rPr>
              <a:t>Bildegenerering, </a:t>
            </a:r>
            <a:r>
              <a:rPr lang="nb-NO" sz="2800" i="1" dirty="0" smtClean="0">
                <a:solidFill>
                  <a:schemeClr val="bg1"/>
                </a:solidFill>
              </a:rPr>
              <a:t>bildeanalyse</a:t>
            </a:r>
          </a:p>
          <a:p>
            <a:pPr marL="571500" indent="-228600">
              <a:lnSpc>
                <a:spcPct val="90000"/>
              </a:lnSpc>
              <a:spcAft>
                <a:spcPts val="600"/>
              </a:spcAft>
              <a:buFont typeface="Arial" panose="020B0604020202020204" pitchFamily="34" charset="0"/>
              <a:buChar char="•"/>
            </a:pPr>
            <a:r>
              <a:rPr lang="nb-NO" sz="2800" i="1" dirty="0" smtClean="0">
                <a:solidFill>
                  <a:schemeClr val="bg1"/>
                </a:solidFill>
              </a:rPr>
              <a:t>Kreativt arbeid</a:t>
            </a:r>
            <a:endParaRPr lang="nb-NO" sz="2800" i="1" dirty="0">
              <a:solidFill>
                <a:schemeClr val="bg1"/>
              </a:solidFill>
            </a:endParaRPr>
          </a:p>
          <a:p>
            <a:pPr marL="571500" indent="-228600">
              <a:lnSpc>
                <a:spcPct val="90000"/>
              </a:lnSpc>
              <a:spcAft>
                <a:spcPts val="600"/>
              </a:spcAft>
              <a:buFont typeface="Arial" panose="020B0604020202020204" pitchFamily="34" charset="0"/>
              <a:buChar char="•"/>
            </a:pPr>
            <a:r>
              <a:rPr lang="nb-NO" sz="2800" i="1" dirty="0">
                <a:solidFill>
                  <a:schemeClr val="bg1"/>
                </a:solidFill>
              </a:rPr>
              <a:t>Kom på norsk, mai </a:t>
            </a:r>
            <a:r>
              <a:rPr lang="nb-NO" sz="2800" i="1" dirty="0" smtClean="0">
                <a:solidFill>
                  <a:schemeClr val="bg1"/>
                </a:solidFill>
              </a:rPr>
              <a:t>2024</a:t>
            </a:r>
          </a:p>
          <a:p>
            <a:pPr marL="571500" indent="-228600">
              <a:lnSpc>
                <a:spcPct val="90000"/>
              </a:lnSpc>
              <a:spcAft>
                <a:spcPts val="600"/>
              </a:spcAft>
              <a:buFont typeface="Arial" panose="020B0604020202020204" pitchFamily="34" charset="0"/>
              <a:buChar char="•"/>
            </a:pPr>
            <a:r>
              <a:rPr lang="nb-NO" sz="2800" i="1" dirty="0" smtClean="0">
                <a:solidFill>
                  <a:srgbClr val="FF0000"/>
                </a:solidFill>
              </a:rPr>
              <a:t>MEN: sjekk resultatet</a:t>
            </a:r>
            <a:endParaRPr lang="nb-NO" sz="2800" i="1" dirty="0">
              <a:solidFill>
                <a:srgbClr val="FF0000"/>
              </a:solidFill>
            </a:endParaRPr>
          </a:p>
        </p:txBody>
      </p:sp>
      <p:pic>
        <p:nvPicPr>
          <p:cNvPr id="6" name="Bilde 5" descr="Et bilde som inneholder Font, Grafikk, tekst, logo&#10;&#10;Automatisk generert beskrivelse">
            <a:extLst>
              <a:ext uri="{FF2B5EF4-FFF2-40B4-BE49-F238E27FC236}">
                <a16:creationId xmlns="" xmlns:a16="http://schemas.microsoft.com/office/drawing/2014/main" id="{DEC29A20-3E98-923E-6C1E-131AA280D7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336" y="380136"/>
            <a:ext cx="2226651" cy="617656"/>
          </a:xfrm>
          <a:prstGeom prst="rect">
            <a:avLst/>
          </a:prstGeom>
        </p:spPr>
      </p:pic>
    </p:spTree>
    <p:extLst>
      <p:ext uri="{BB962C8B-B14F-4D97-AF65-F5344CB8AC3E}">
        <p14:creationId xmlns:p14="http://schemas.microsoft.com/office/powerpoint/2010/main" val="28467801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58BA544E-7E98-93C5-A645-F71038A18D5A}"/>
            </a:ext>
          </a:extLst>
        </p:cNvPr>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7264B336-0FE6-5DD6-4BAB-06923432854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ssholder for innhold 4" descr="Abstrakt bakgrunn med nettverksmønster">
            <a:extLst>
              <a:ext uri="{FF2B5EF4-FFF2-40B4-BE49-F238E27FC236}">
                <a16:creationId xmlns="" xmlns:a16="http://schemas.microsoft.com/office/drawing/2014/main" id="{BA491666-E239-B4E3-DE2C-0B76BFCFC64A}"/>
              </a:ext>
            </a:extLst>
          </p:cNvPr>
          <p:cNvPicPr>
            <a:picLocks noChangeAspect="1"/>
          </p:cNvPicPr>
          <p:nvPr/>
        </p:nvPicPr>
        <p:blipFill rotWithShape="1">
          <a:blip r:embed="rId3">
            <a:extLst>
              <a:ext uri="{28A0092B-C50C-407E-A947-70E740481C1C}">
                <a14:useLocalDpi xmlns:a14="http://schemas.microsoft.com/office/drawing/2010/main" val="0"/>
              </a:ext>
            </a:extLst>
          </a:blip>
          <a:srcRect l="23576" t="6938" b="2153"/>
          <a:stretch/>
        </p:blipFill>
        <p:spPr>
          <a:xfrm>
            <a:off x="3522468" y="10"/>
            <a:ext cx="8669532" cy="6857990"/>
          </a:xfrm>
          <a:prstGeom prst="rect">
            <a:avLst/>
          </a:prstGeom>
        </p:spPr>
      </p:pic>
      <p:sp>
        <p:nvSpPr>
          <p:cNvPr id="12" name="Rectangle 11">
            <a:extLst>
              <a:ext uri="{FF2B5EF4-FFF2-40B4-BE49-F238E27FC236}">
                <a16:creationId xmlns="" xmlns:a16="http://schemas.microsoft.com/office/drawing/2014/main" id="{A8550323-FD67-FF6F-097D-0A98FB9C0C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8B55FDF0-113E-2575-B6AD-D79753AA9C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 xmlns:a16="http://schemas.microsoft.com/office/drawing/2014/main" id="{2C83F32C-B927-F5AC-3B81-E0C7185E68C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Bilde 5" descr="Et bilde som inneholder Font, Grafikk, tekst, logo&#10;&#10;Automatisk generert beskrivelse">
            <a:extLst>
              <a:ext uri="{FF2B5EF4-FFF2-40B4-BE49-F238E27FC236}">
                <a16:creationId xmlns="" xmlns:a16="http://schemas.microsoft.com/office/drawing/2014/main" id="{1C18D74F-7300-AAD6-A8C7-C76AA6C16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336" y="380136"/>
            <a:ext cx="2226651" cy="617656"/>
          </a:xfrm>
          <a:prstGeom prst="rect">
            <a:avLst/>
          </a:prstGeom>
        </p:spPr>
      </p:pic>
      <p:pic>
        <p:nvPicPr>
          <p:cNvPr id="2" name="Bilde 1">
            <a:extLst>
              <a:ext uri="{FF2B5EF4-FFF2-40B4-BE49-F238E27FC236}">
                <a16:creationId xmlns="" xmlns:a16="http://schemas.microsoft.com/office/drawing/2014/main" id="{F78243EA-DFBA-2E16-9778-E408A21524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911" b="94108" l="2342" r="97424">
                        <a14:foregroundMark x1="16862" y1="4777" x2="16862" y2="4777"/>
                        <a14:foregroundMark x1="3044" y1="3503" x2="54333" y2="28822"/>
                        <a14:foregroundMark x1="54333" y1="28822" x2="73770" y2="65127"/>
                        <a14:foregroundMark x1="17330" y1="2866" x2="84075" y2="3822"/>
                        <a14:foregroundMark x1="84075" y1="3822" x2="95082" y2="9395"/>
                        <a14:foregroundMark x1="95082" y1="9395" x2="88759" y2="24682"/>
                        <a14:foregroundMark x1="88759" y1="24682" x2="90632" y2="94745"/>
                        <a14:foregroundMark x1="90632" y1="94745" x2="44496" y2="97930"/>
                        <a14:foregroundMark x1="44496" y1="97930" x2="21311" y2="97293"/>
                        <a14:foregroundMark x1="21311" y1="97293" x2="4450" y2="87261"/>
                        <a14:foregroundMark x1="4450" y1="87261" x2="7728" y2="8917"/>
                        <a14:foregroundMark x1="7728" y1="8917" x2="17799" y2="2548"/>
                        <a14:foregroundMark x1="17799" y1="2548" x2="19438" y2="2229"/>
                        <a14:foregroundMark x1="97892" y1="7166" x2="97892" y2="14968"/>
                        <a14:foregroundMark x1="90632" y1="88694" x2="79391" y2="96019"/>
                        <a14:foregroundMark x1="79391" y1="96019" x2="19438" y2="95701"/>
                        <a14:foregroundMark x1="19438" y1="95701" x2="6792" y2="89968"/>
                        <a14:foregroundMark x1="6792" y1="89968" x2="7494" y2="63217"/>
                        <a14:foregroundMark x1="7494" y1="63217" x2="9368" y2="61943"/>
                        <a14:foregroundMark x1="6792" y1="62898" x2="6089" y2="49045"/>
                        <a14:foregroundMark x1="6089" y1="49045" x2="18033" y2="31369"/>
                        <a14:foregroundMark x1="18033" y1="31369" x2="39578" y2="27866"/>
                        <a14:foregroundMark x1="39578" y1="27866" x2="65574" y2="37261"/>
                        <a14:foregroundMark x1="65574" y1="37261" x2="75410" y2="51752"/>
                        <a14:foregroundMark x1="75410" y1="51752" x2="73068" y2="69268"/>
                        <a14:foregroundMark x1="73068" y1="69268" x2="58548" y2="77707"/>
                        <a14:foregroundMark x1="58548" y1="77707" x2="32787" y2="74841"/>
                        <a14:foregroundMark x1="32787" y1="74841" x2="5152" y2="60032"/>
                        <a14:foregroundMark x1="5152" y1="60032" x2="5621" y2="59395"/>
                        <a14:foregroundMark x1="17564" y1="31688" x2="55269" y2="72930"/>
                        <a14:foregroundMark x1="55269" y1="72930" x2="55269" y2="74522"/>
                        <a14:foregroundMark x1="43091" y1="28503" x2="25059" y2="65287"/>
                        <a14:foregroundMark x1="25059" y1="65287" x2="28571" y2="68949"/>
                        <a14:foregroundMark x1="20375" y1="48089" x2="20375" y2="48089"/>
                        <a14:foregroundMark x1="43091" y1="45701" x2="52927" y2="54140"/>
                        <a14:foregroundMark x1="52225" y1="54299" x2="51991" y2="55414"/>
                        <a14:foregroundMark x1="57143" y1="45860" x2="57143" y2="45860"/>
                        <a14:foregroundMark x1="10773" y1="16242" x2="10773" y2="16242"/>
                        <a14:foregroundMark x1="18267" y1="18631" x2="18267" y2="18631"/>
                        <a14:foregroundMark x1="35129" y1="17516" x2="35129" y2="17516"/>
                        <a14:foregroundMark x1="42857" y1="16083" x2="42857" y2="16083"/>
                        <a14:foregroundMark x1="54098" y1="15605" x2="54098" y2="15605"/>
                        <a14:foregroundMark x1="60422" y1="16083" x2="60422" y2="16083"/>
                        <a14:foregroundMark x1="71429" y1="17357" x2="71429" y2="17357"/>
                        <a14:foregroundMark x1="66276" y1="26592" x2="66276" y2="26592"/>
                        <a14:foregroundMark x1="84075" y1="25159" x2="84075" y2="25159"/>
                        <a14:foregroundMark x1="85948" y1="94108" x2="85948" y2="94108"/>
                        <a14:foregroundMark x1="70492" y1="18790" x2="70492" y2="18790"/>
                        <a14:foregroundMark x1="79859" y1="17834" x2="79859" y2="17834"/>
                        <a14:foregroundMark x1="58782" y1="61306" x2="58782" y2="61306"/>
                        <a14:foregroundMark x1="62763" y1="49045" x2="62763" y2="49045"/>
                        <a14:foregroundMark x1="25059" y1="68153" x2="25059" y2="68153"/>
                        <a14:foregroundMark x1="31616" y1="71019" x2="31616" y2="71019"/>
                        <a14:backgroundMark x1="2810" y1="3503" x2="2810" y2="3503"/>
                      </a14:backgroundRemoval>
                    </a14:imgEffect>
                  </a14:imgLayer>
                </a14:imgProps>
              </a:ext>
            </a:extLst>
          </a:blip>
          <a:stretch>
            <a:fillRect/>
          </a:stretch>
        </p:blipFill>
        <p:spPr>
          <a:xfrm>
            <a:off x="7506846" y="576674"/>
            <a:ext cx="3671555" cy="5399851"/>
          </a:xfrm>
          <a:prstGeom prst="rect">
            <a:avLst/>
          </a:prstGeom>
        </p:spPr>
      </p:pic>
      <p:sp>
        <p:nvSpPr>
          <p:cNvPr id="3" name="TekstSylinder 2">
            <a:extLst>
              <a:ext uri="{FF2B5EF4-FFF2-40B4-BE49-F238E27FC236}">
                <a16:creationId xmlns="" xmlns:a16="http://schemas.microsoft.com/office/drawing/2014/main" id="{C29096FA-546B-039A-DCFC-00BA699FBC8A}"/>
              </a:ext>
            </a:extLst>
          </p:cNvPr>
          <p:cNvSpPr txBox="1"/>
          <p:nvPr/>
        </p:nvSpPr>
        <p:spPr>
          <a:xfrm>
            <a:off x="371093" y="2718054"/>
            <a:ext cx="5877307" cy="2539743"/>
          </a:xfrm>
          <a:prstGeom prst="rect">
            <a:avLst/>
          </a:prstGeom>
        </p:spPr>
        <p:txBody>
          <a:bodyPr vert="horz" lIns="91440" tIns="45720" rIns="91440" bIns="45720" rtlCol="0" anchor="t">
            <a:normAutofit/>
          </a:bodyPr>
          <a:lstStyle/>
          <a:p>
            <a:pPr marL="571500" indent="-228600">
              <a:lnSpc>
                <a:spcPct val="90000"/>
              </a:lnSpc>
              <a:spcAft>
                <a:spcPts val="600"/>
              </a:spcAft>
              <a:buFont typeface="Arial" panose="020B0604020202020204" pitchFamily="34" charset="0"/>
              <a:buChar char="•"/>
            </a:pPr>
            <a:endParaRPr lang="nb-NO" sz="2800" i="1">
              <a:solidFill>
                <a:schemeClr val="bg1"/>
              </a:solidFill>
            </a:endParaRPr>
          </a:p>
          <a:p>
            <a:pPr marL="571500" indent="-228600">
              <a:lnSpc>
                <a:spcPct val="90000"/>
              </a:lnSpc>
              <a:spcAft>
                <a:spcPts val="600"/>
              </a:spcAft>
              <a:buFont typeface="Arial" panose="020B0604020202020204" pitchFamily="34" charset="0"/>
              <a:buChar char="•"/>
            </a:pPr>
            <a:r>
              <a:rPr lang="nb-NO" sz="2800" i="1">
                <a:solidFill>
                  <a:schemeClr val="bg1"/>
                </a:solidFill>
              </a:rPr>
              <a:t>Trenger du litteratur?</a:t>
            </a:r>
          </a:p>
          <a:p>
            <a:pPr marL="571500" indent="-228600">
              <a:lnSpc>
                <a:spcPct val="90000"/>
              </a:lnSpc>
              <a:spcAft>
                <a:spcPts val="600"/>
              </a:spcAft>
              <a:buFont typeface="Arial" panose="020B0604020202020204" pitchFamily="34" charset="0"/>
              <a:buChar char="•"/>
            </a:pPr>
            <a:r>
              <a:rPr lang="nb-NO" sz="2800" i="1">
                <a:solidFill>
                  <a:schemeClr val="bg1"/>
                </a:solidFill>
              </a:rPr>
              <a:t>Inga </a:t>
            </a:r>
            <a:r>
              <a:rPr lang="nb-NO" sz="2800" i="1" err="1">
                <a:solidFill>
                  <a:schemeClr val="bg1"/>
                </a:solidFill>
              </a:rPr>
              <a:t>Strümke</a:t>
            </a:r>
            <a:r>
              <a:rPr lang="nb-NO" sz="2800" i="1">
                <a:solidFill>
                  <a:schemeClr val="bg1"/>
                </a:solidFill>
              </a:rPr>
              <a:t> har skrevet en veldig bra bok om temaet</a:t>
            </a:r>
          </a:p>
          <a:p>
            <a:pPr marL="571500" indent="-228600">
              <a:lnSpc>
                <a:spcPct val="90000"/>
              </a:lnSpc>
              <a:spcAft>
                <a:spcPts val="600"/>
              </a:spcAft>
              <a:buFont typeface="Arial" panose="020B0604020202020204" pitchFamily="34" charset="0"/>
              <a:buChar char="•"/>
            </a:pPr>
            <a:r>
              <a:rPr lang="nb-NO" sz="2800" i="1">
                <a:solidFill>
                  <a:schemeClr val="bg1"/>
                </a:solidFill>
              </a:rPr>
              <a:t>Maskiner som tenker, heter den</a:t>
            </a:r>
          </a:p>
        </p:txBody>
      </p:sp>
    </p:spTree>
    <p:extLst>
      <p:ext uri="{BB962C8B-B14F-4D97-AF65-F5344CB8AC3E}">
        <p14:creationId xmlns:p14="http://schemas.microsoft.com/office/powerpoint/2010/main" val="2941685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2">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Abstrakt bakgrunn med nettverksmønster">
            <a:extLst>
              <a:ext uri="{FF2B5EF4-FFF2-40B4-BE49-F238E27FC236}">
                <a16:creationId xmlns="" xmlns:a16="http://schemas.microsoft.com/office/drawing/2014/main" id="{1C0B2F16-D352-3FEE-7F89-11CE91F4E0F4}"/>
              </a:ext>
            </a:extLst>
          </p:cNvPr>
          <p:cNvPicPr>
            <a:picLocks noChangeAspect="1"/>
          </p:cNvPicPr>
          <p:nvPr/>
        </p:nvPicPr>
        <p:blipFill rotWithShape="1">
          <a:blip r:embed="rId3">
            <a:extLst>
              <a:ext uri="{28A0092B-C50C-407E-A947-70E740481C1C}">
                <a14:useLocalDpi xmlns:a14="http://schemas.microsoft.com/office/drawing/2010/main" val="0"/>
              </a:ext>
            </a:extLst>
          </a:blip>
          <a:srcRect l="23585" t="6881" b="2210"/>
          <a:stretch/>
        </p:blipFill>
        <p:spPr>
          <a:xfrm>
            <a:off x="3522468" y="10"/>
            <a:ext cx="8669532" cy="6857990"/>
          </a:xfrm>
          <a:prstGeom prst="rect">
            <a:avLst/>
          </a:prstGeom>
        </p:spPr>
      </p:pic>
      <p:sp>
        <p:nvSpPr>
          <p:cNvPr id="30" name="Rectangle 24">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tel 1">
            <a:extLst>
              <a:ext uri="{FF2B5EF4-FFF2-40B4-BE49-F238E27FC236}">
                <a16:creationId xmlns="" xmlns:a16="http://schemas.microsoft.com/office/drawing/2014/main" id="{D922833A-7241-5B84-10E6-0309593F76E4}"/>
              </a:ext>
            </a:extLst>
          </p:cNvPr>
          <p:cNvSpPr>
            <a:spLocks noGrp="1"/>
          </p:cNvSpPr>
          <p:nvPr>
            <p:ph type="title"/>
          </p:nvPr>
        </p:nvSpPr>
        <p:spPr>
          <a:xfrm>
            <a:off x="481029" y="2715671"/>
            <a:ext cx="5028967" cy="1426657"/>
          </a:xfrm>
        </p:spPr>
        <p:txBody>
          <a:bodyPr vert="horz" lIns="91440" tIns="45720" rIns="91440" bIns="45720" rtlCol="0" anchor="b">
            <a:normAutofit/>
          </a:bodyPr>
          <a:lstStyle/>
          <a:p>
            <a:r>
              <a:rPr lang="nb-NO" sz="8000">
                <a:solidFill>
                  <a:schemeClr val="bg1"/>
                </a:solidFill>
              </a:rPr>
              <a:t>Spørsmål</a:t>
            </a:r>
            <a:r>
              <a:rPr lang="en-US" sz="8000">
                <a:solidFill>
                  <a:schemeClr val="bg1"/>
                </a:solidFill>
              </a:rPr>
              <a:t>?</a:t>
            </a:r>
          </a:p>
        </p:txBody>
      </p:sp>
      <p:sp>
        <p:nvSpPr>
          <p:cNvPr id="27" name="Rectangle 26">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Bilde 5" descr="Et bilde som inneholder Font, Grafikk, tekst, logo&#10;&#10;Automatisk generert beskrivelse">
            <a:extLst>
              <a:ext uri="{FF2B5EF4-FFF2-40B4-BE49-F238E27FC236}">
                <a16:creationId xmlns="" xmlns:a16="http://schemas.microsoft.com/office/drawing/2014/main" id="{70E09ABA-CE93-1229-D55A-2263E27CCE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336" y="380136"/>
            <a:ext cx="2226651" cy="617656"/>
          </a:xfrm>
          <a:prstGeom prst="rect">
            <a:avLst/>
          </a:prstGeom>
        </p:spPr>
      </p:pic>
    </p:spTree>
    <p:extLst>
      <p:ext uri="{BB962C8B-B14F-4D97-AF65-F5344CB8AC3E}">
        <p14:creationId xmlns:p14="http://schemas.microsoft.com/office/powerpoint/2010/main" val="101055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9" name="Rectangle 99">
            <a:extLst>
              <a:ext uri="{FF2B5EF4-FFF2-40B4-BE49-F238E27FC236}">
                <a16:creationId xmlns="" xmlns:a16="http://schemas.microsoft.com/office/drawing/2014/main" id="{4FFBEE45-F140-49D5-85EA-C78C24340B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0CB78D84-857B-43AE-B960-D0082C43B7B3}"/>
              </a:ext>
            </a:extLst>
          </p:cNvPr>
          <p:cNvSpPr>
            <a:spLocks noGrp="1"/>
          </p:cNvSpPr>
          <p:nvPr>
            <p:ph type="title"/>
          </p:nvPr>
        </p:nvSpPr>
        <p:spPr>
          <a:xfrm>
            <a:off x="838200" y="365125"/>
            <a:ext cx="10515600" cy="1046232"/>
          </a:xfrm>
        </p:spPr>
        <p:txBody>
          <a:bodyPr vert="horz" lIns="91440" tIns="45720" rIns="91440" bIns="45720" rtlCol="0" anchor="ctr">
            <a:normAutofit/>
          </a:bodyPr>
          <a:lstStyle/>
          <a:p>
            <a:r>
              <a:rPr lang="nb-NO" sz="5200" kern="1200">
                <a:solidFill>
                  <a:schemeClr val="bg1"/>
                </a:solidFill>
                <a:latin typeface="+mj-lt"/>
                <a:ea typeface="+mj-ea"/>
                <a:cs typeface="+mj-cs"/>
              </a:rPr>
              <a:t>Kunstig intelligens</a:t>
            </a:r>
          </a:p>
        </p:txBody>
      </p:sp>
      <p:sp>
        <p:nvSpPr>
          <p:cNvPr id="3" name="Plassholder for innhold 2">
            <a:extLst>
              <a:ext uri="{FF2B5EF4-FFF2-40B4-BE49-F238E27FC236}">
                <a16:creationId xmlns="" xmlns:a16="http://schemas.microsoft.com/office/drawing/2014/main" id="{EC434AA7-039A-DF58-910E-78B392C4E7C5}"/>
              </a:ext>
            </a:extLst>
          </p:cNvPr>
          <p:cNvSpPr>
            <a:spLocks noGrp="1"/>
          </p:cNvSpPr>
          <p:nvPr>
            <p:ph idx="1"/>
          </p:nvPr>
        </p:nvSpPr>
        <p:spPr>
          <a:xfrm>
            <a:off x="937592" y="1335139"/>
            <a:ext cx="3813702" cy="610202"/>
          </a:xfrm>
        </p:spPr>
        <p:txBody>
          <a:bodyPr vert="horz" lIns="91440" tIns="45720" rIns="91440" bIns="45720" rtlCol="0">
            <a:noAutofit/>
          </a:bodyPr>
          <a:lstStyle/>
          <a:p>
            <a:pPr marL="210106">
              <a:spcBef>
                <a:spcPts val="919"/>
              </a:spcBef>
            </a:pPr>
            <a:r>
              <a:rPr lang="nb-NO" sz="4000">
                <a:solidFill>
                  <a:schemeClr val="bg1"/>
                </a:solidFill>
              </a:rPr>
              <a:t>Hva</a:t>
            </a:r>
            <a:r>
              <a:rPr lang="nb-NO" sz="3600">
                <a:solidFill>
                  <a:schemeClr val="bg1"/>
                </a:solidFill>
              </a:rPr>
              <a:t> er KI?</a:t>
            </a:r>
          </a:p>
        </p:txBody>
      </p:sp>
      <p:sp>
        <p:nvSpPr>
          <p:cNvPr id="5" name="TekstSylinder 4">
            <a:extLst>
              <a:ext uri="{FF2B5EF4-FFF2-40B4-BE49-F238E27FC236}">
                <a16:creationId xmlns="" xmlns:a16="http://schemas.microsoft.com/office/drawing/2014/main" id="{452B2963-F5CA-2237-CDCB-A564FBC82CDD}"/>
              </a:ext>
            </a:extLst>
          </p:cNvPr>
          <p:cNvSpPr txBox="1"/>
          <p:nvPr/>
        </p:nvSpPr>
        <p:spPr>
          <a:xfrm>
            <a:off x="861392" y="2034899"/>
            <a:ext cx="6654775" cy="4564684"/>
          </a:xfrm>
          <a:prstGeom prst="rect">
            <a:avLst/>
          </a:prstGeom>
          <a:solidFill>
            <a:schemeClr val="tx1"/>
          </a:solidFill>
        </p:spPr>
        <p:txBody>
          <a:bodyPr vert="horz" lIns="91440" tIns="45720" rIns="91440" bIns="45720" rtlCol="0">
            <a:normAutofit/>
          </a:bodyPr>
          <a:lstStyle>
            <a:defPPr>
              <a:defRPr lang="nb-NO"/>
            </a:defPPr>
            <a:lvl1pPr>
              <a:lnSpc>
                <a:spcPct val="90000"/>
              </a:lnSpc>
              <a:spcAft>
                <a:spcPts val="546"/>
              </a:spcAft>
              <a:defRPr sz="2800">
                <a:solidFill>
                  <a:schemeClr val="bg1"/>
                </a:solidFill>
              </a:defRPr>
            </a:lvl1pPr>
          </a:lstStyle>
          <a:p>
            <a:endParaRPr lang="nb-NO" dirty="0"/>
          </a:p>
          <a:p>
            <a:r>
              <a:rPr lang="nb-NO" dirty="0"/>
              <a:t>Generelt kan man si at kunstig intelligens handler om å utvikle datasystemer som kan utføre oppgaver som vanligvis krever menneskelig intelligens, som for eksempel å forstå språk, gjenkjenne bilder, resonere </a:t>
            </a:r>
            <a:r>
              <a:rPr lang="nb-NO" dirty="0" smtClean="0"/>
              <a:t>logisk, skrive tekster </a:t>
            </a:r>
            <a:r>
              <a:rPr lang="nb-NO" dirty="0"/>
              <a:t>og lære av erfaringer. </a:t>
            </a:r>
            <a:endParaRPr lang="nb-NO" dirty="0" smtClean="0"/>
          </a:p>
          <a:p>
            <a:endParaRPr lang="nb-NO" dirty="0" smtClean="0"/>
          </a:p>
          <a:p>
            <a:r>
              <a:rPr lang="nb-NO" dirty="0" smtClean="0"/>
              <a:t>Systemet består av en mengde prosessorer som «gomler» i seg kjempestore mengder med data.  Aristoteles:  – </a:t>
            </a:r>
            <a:r>
              <a:rPr lang="nb-NO" dirty="0" err="1" smtClean="0"/>
              <a:t>Tabula</a:t>
            </a:r>
            <a:r>
              <a:rPr lang="nb-NO" dirty="0" smtClean="0"/>
              <a:t> rasa?</a:t>
            </a:r>
            <a:endParaRPr lang="nb-NO" dirty="0"/>
          </a:p>
        </p:txBody>
      </p:sp>
      <p:pic>
        <p:nvPicPr>
          <p:cNvPr id="1026" name="Picture 2" descr="Hva er Kunstig Intelligens? - Digitopp.no">
            <a:extLst>
              <a:ext uri="{FF2B5EF4-FFF2-40B4-BE49-F238E27FC236}">
                <a16:creationId xmlns="" xmlns:a16="http://schemas.microsoft.com/office/drawing/2014/main" id="{978F734C-09FD-2C03-C26D-5C3F36B478B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7516167" y="1290083"/>
            <a:ext cx="4277831" cy="427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64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 xmlns:a16="http://schemas.microsoft.com/office/drawing/2014/main" id="{3FFA38E5-44AD-292C-E549-E16B4C203425}"/>
              </a:ext>
            </a:extLst>
          </p:cNvPr>
          <p:cNvPicPr>
            <a:picLocks noChangeAspect="1"/>
          </p:cNvPicPr>
          <p:nvPr/>
        </p:nvPicPr>
        <p:blipFill rotWithShape="1">
          <a:blip r:embed="rId3">
            <a:alphaModFix amt="20000"/>
          </a:blip>
          <a:srcRect t="20805" b="22945"/>
          <a:stretch/>
        </p:blipFill>
        <p:spPr>
          <a:xfrm>
            <a:off x="20" y="10"/>
            <a:ext cx="12191980" cy="6857990"/>
          </a:xfrm>
          <a:prstGeom prst="rect">
            <a:avLst/>
          </a:prstGeom>
          <a:solidFill>
            <a:schemeClr val="tx1"/>
          </a:solidFill>
        </p:spPr>
      </p:pic>
      <p:sp>
        <p:nvSpPr>
          <p:cNvPr id="2" name="Tittel 1">
            <a:extLst>
              <a:ext uri="{FF2B5EF4-FFF2-40B4-BE49-F238E27FC236}">
                <a16:creationId xmlns="" xmlns:a16="http://schemas.microsoft.com/office/drawing/2014/main" id="{0CB78D84-857B-43AE-B960-D0082C43B7B3}"/>
              </a:ext>
            </a:extLst>
          </p:cNvPr>
          <p:cNvSpPr>
            <a:spLocks noGrp="1"/>
          </p:cNvSpPr>
          <p:nvPr>
            <p:ph type="title"/>
          </p:nvPr>
        </p:nvSpPr>
        <p:spPr>
          <a:xfrm>
            <a:off x="838200" y="365125"/>
            <a:ext cx="10515600" cy="1046232"/>
          </a:xfrm>
        </p:spPr>
        <p:txBody>
          <a:bodyPr vert="horz" lIns="91440" tIns="45720" rIns="91440" bIns="45720" rtlCol="0" anchor="ctr">
            <a:normAutofit/>
          </a:bodyPr>
          <a:lstStyle/>
          <a:p>
            <a:r>
              <a:rPr lang="nb-NO" sz="5200" kern="1200" dirty="0">
                <a:solidFill>
                  <a:schemeClr val="bg1"/>
                </a:solidFill>
                <a:latin typeface="+mj-lt"/>
                <a:ea typeface="+mj-ea"/>
                <a:cs typeface="+mj-cs"/>
              </a:rPr>
              <a:t>Kunstig intelligens</a:t>
            </a:r>
          </a:p>
        </p:txBody>
      </p:sp>
      <p:sp>
        <p:nvSpPr>
          <p:cNvPr id="3" name="Plassholder for innhold 2">
            <a:extLst>
              <a:ext uri="{FF2B5EF4-FFF2-40B4-BE49-F238E27FC236}">
                <a16:creationId xmlns="" xmlns:a16="http://schemas.microsoft.com/office/drawing/2014/main" id="{EC434AA7-039A-DF58-910E-78B392C4E7C5}"/>
              </a:ext>
            </a:extLst>
          </p:cNvPr>
          <p:cNvSpPr>
            <a:spLocks noGrp="1"/>
          </p:cNvSpPr>
          <p:nvPr>
            <p:ph idx="1"/>
          </p:nvPr>
        </p:nvSpPr>
        <p:spPr>
          <a:xfrm>
            <a:off x="937592" y="1335138"/>
            <a:ext cx="3679232" cy="672955"/>
          </a:xfrm>
        </p:spPr>
        <p:txBody>
          <a:bodyPr vert="horz" lIns="91440" tIns="45720" rIns="91440" bIns="45720" rtlCol="0">
            <a:noAutofit/>
          </a:bodyPr>
          <a:lstStyle/>
          <a:p>
            <a:pPr marL="210106">
              <a:spcBef>
                <a:spcPts val="919"/>
              </a:spcBef>
            </a:pPr>
            <a:r>
              <a:rPr lang="nb-NO" sz="4000">
                <a:solidFill>
                  <a:schemeClr val="bg1"/>
                </a:solidFill>
              </a:rPr>
              <a:t>Hva er KI?</a:t>
            </a:r>
          </a:p>
        </p:txBody>
      </p:sp>
      <p:sp>
        <p:nvSpPr>
          <p:cNvPr id="5" name="TekstSylinder 4">
            <a:extLst>
              <a:ext uri="{FF2B5EF4-FFF2-40B4-BE49-F238E27FC236}">
                <a16:creationId xmlns="" xmlns:a16="http://schemas.microsoft.com/office/drawing/2014/main" id="{452B2963-F5CA-2237-CDCB-A564FBC82CDD}"/>
              </a:ext>
            </a:extLst>
          </p:cNvPr>
          <p:cNvSpPr txBox="1"/>
          <p:nvPr/>
        </p:nvSpPr>
        <p:spPr>
          <a:xfrm>
            <a:off x="838200" y="2091261"/>
            <a:ext cx="6175549" cy="3800256"/>
          </a:xfrm>
          <a:prstGeom prst="rect">
            <a:avLst/>
          </a:prstGeom>
          <a:noFill/>
        </p:spPr>
        <p:txBody>
          <a:bodyPr vert="horz" lIns="91440" tIns="45720" rIns="91440" bIns="45720" rtlCol="0">
            <a:normAutofit/>
          </a:bodyPr>
          <a:lstStyle/>
          <a:p>
            <a:pPr>
              <a:lnSpc>
                <a:spcPct val="90000"/>
              </a:lnSpc>
              <a:spcAft>
                <a:spcPts val="546"/>
              </a:spcAft>
            </a:pPr>
            <a:r>
              <a:rPr lang="nb-NO" sz="2800" dirty="0">
                <a:solidFill>
                  <a:schemeClr val="bg1"/>
                </a:solidFill>
              </a:rPr>
              <a:t>Kunstig intelligens kan </a:t>
            </a:r>
            <a:r>
              <a:rPr lang="nb-NO" sz="2800" dirty="0" smtClean="0">
                <a:solidFill>
                  <a:schemeClr val="bg1"/>
                </a:solidFill>
              </a:rPr>
              <a:t>grovt deles </a:t>
            </a:r>
            <a:r>
              <a:rPr lang="nb-NO" sz="2800" dirty="0">
                <a:solidFill>
                  <a:schemeClr val="bg1"/>
                </a:solidFill>
              </a:rPr>
              <a:t>inn i </a:t>
            </a:r>
            <a:r>
              <a:rPr lang="nb-NO" sz="2800" dirty="0" smtClean="0">
                <a:solidFill>
                  <a:srgbClr val="FFFF00"/>
                </a:solidFill>
              </a:rPr>
              <a:t>tre</a:t>
            </a:r>
            <a:r>
              <a:rPr lang="nb-NO" sz="2800" dirty="0" smtClean="0">
                <a:solidFill>
                  <a:schemeClr val="bg1"/>
                </a:solidFill>
              </a:rPr>
              <a:t> ulike grupper. </a:t>
            </a:r>
            <a:endParaRPr lang="nb-NO" sz="2800" dirty="0">
              <a:solidFill>
                <a:schemeClr val="bg1"/>
              </a:solidFill>
            </a:endParaRPr>
          </a:p>
          <a:p>
            <a:pPr>
              <a:lnSpc>
                <a:spcPct val="90000"/>
              </a:lnSpc>
              <a:spcAft>
                <a:spcPts val="546"/>
              </a:spcAft>
            </a:pPr>
            <a:endParaRPr lang="nb-NO" sz="2800" dirty="0">
              <a:solidFill>
                <a:schemeClr val="bg1"/>
              </a:solidFill>
            </a:endParaRPr>
          </a:p>
          <a:p>
            <a:pPr>
              <a:lnSpc>
                <a:spcPct val="90000"/>
              </a:lnSpc>
              <a:spcAft>
                <a:spcPts val="546"/>
              </a:spcAft>
            </a:pPr>
            <a:r>
              <a:rPr lang="nb-NO" sz="2800" dirty="0" smtClean="0">
                <a:solidFill>
                  <a:schemeClr val="bg1"/>
                </a:solidFill>
              </a:rPr>
              <a:t>Summert så har Kunstig Intelligens mange </a:t>
            </a:r>
            <a:r>
              <a:rPr lang="nb-NO" sz="2800" dirty="0">
                <a:solidFill>
                  <a:schemeClr val="bg1"/>
                </a:solidFill>
              </a:rPr>
              <a:t>bruksområder og potensielle fordeler for samfunnet, men også noen utfordringer og etiske dilemmaer.</a:t>
            </a:r>
          </a:p>
        </p:txBody>
      </p:sp>
      <p:sp>
        <p:nvSpPr>
          <p:cNvPr id="4" name="TekstSylinder 3">
            <a:extLst>
              <a:ext uri="{FF2B5EF4-FFF2-40B4-BE49-F238E27FC236}">
                <a16:creationId xmlns="" xmlns:a16="http://schemas.microsoft.com/office/drawing/2014/main" id="{DD31828F-5DCB-9B18-69FD-15ECE18456C5}"/>
              </a:ext>
            </a:extLst>
          </p:cNvPr>
          <p:cNvSpPr txBox="1"/>
          <p:nvPr/>
        </p:nvSpPr>
        <p:spPr>
          <a:xfrm>
            <a:off x="7013747" y="291994"/>
            <a:ext cx="5007924" cy="6186309"/>
          </a:xfrm>
          <a:prstGeom prst="rect">
            <a:avLst/>
          </a:prstGeom>
          <a:noFill/>
        </p:spPr>
        <p:txBody>
          <a:bodyPr wrap="square" rtlCol="0">
            <a:spAutoFit/>
          </a:bodyPr>
          <a:lstStyle/>
          <a:p>
            <a:r>
              <a:rPr lang="nb-NO" b="1" dirty="0">
                <a:solidFill>
                  <a:srgbClr val="FFFF00"/>
                </a:solidFill>
                <a:latin typeface="Google Sans"/>
              </a:rPr>
              <a:t>Den første gruppen </a:t>
            </a:r>
            <a:r>
              <a:rPr lang="nb-NO" dirty="0">
                <a:solidFill>
                  <a:schemeClr val="bg1"/>
                </a:solidFill>
                <a:latin typeface="Google Sans"/>
              </a:rPr>
              <a:t>har vi levet med en </a:t>
            </a:r>
          </a:p>
          <a:p>
            <a:r>
              <a:rPr lang="nb-NO" dirty="0">
                <a:solidFill>
                  <a:schemeClr val="bg1"/>
                </a:solidFill>
                <a:latin typeface="Google Sans"/>
              </a:rPr>
              <a:t>stund: for eksempel </a:t>
            </a:r>
            <a:r>
              <a:rPr lang="nb-NO" dirty="0" smtClean="0">
                <a:solidFill>
                  <a:schemeClr val="bg1"/>
                </a:solidFill>
                <a:latin typeface="Google Sans"/>
              </a:rPr>
              <a:t>bompenge automatene </a:t>
            </a:r>
            <a:r>
              <a:rPr lang="nb-NO" dirty="0">
                <a:solidFill>
                  <a:schemeClr val="bg1"/>
                </a:solidFill>
                <a:latin typeface="Google Sans"/>
              </a:rPr>
              <a:t>som leser av og tolker bilnummeret </a:t>
            </a:r>
            <a:r>
              <a:rPr lang="nb-NO" dirty="0" smtClean="0">
                <a:solidFill>
                  <a:schemeClr val="bg1"/>
                </a:solidFill>
                <a:latin typeface="Google Sans"/>
              </a:rPr>
              <a:t>vårt</a:t>
            </a:r>
            <a:r>
              <a:rPr lang="nb-NO" dirty="0">
                <a:solidFill>
                  <a:schemeClr val="bg1"/>
                </a:solidFill>
                <a:latin typeface="Google Sans"/>
              </a:rPr>
              <a:t>, </a:t>
            </a:r>
            <a:r>
              <a:rPr lang="nb-NO" dirty="0" err="1">
                <a:solidFill>
                  <a:schemeClr val="bg1"/>
                </a:solidFill>
                <a:latin typeface="Google Sans"/>
              </a:rPr>
              <a:t>roboter</a:t>
            </a:r>
            <a:r>
              <a:rPr lang="nb-NO" dirty="0">
                <a:solidFill>
                  <a:schemeClr val="bg1"/>
                </a:solidFill>
                <a:latin typeface="Google Sans"/>
              </a:rPr>
              <a:t> som gressklippere og </a:t>
            </a:r>
            <a:r>
              <a:rPr lang="nb-NO" dirty="0" smtClean="0">
                <a:solidFill>
                  <a:schemeClr val="bg1"/>
                </a:solidFill>
                <a:latin typeface="Google Sans"/>
              </a:rPr>
              <a:t>støvsugere </a:t>
            </a:r>
            <a:r>
              <a:rPr lang="nb-NO" dirty="0">
                <a:solidFill>
                  <a:schemeClr val="bg1"/>
                </a:solidFill>
                <a:latin typeface="Google Sans"/>
              </a:rPr>
              <a:t>og andre systemer, </a:t>
            </a:r>
            <a:r>
              <a:rPr lang="nb-NO" dirty="0" smtClean="0">
                <a:solidFill>
                  <a:schemeClr val="bg1"/>
                </a:solidFill>
                <a:latin typeface="Google Sans"/>
              </a:rPr>
              <a:t>selv-kjørende biler </a:t>
            </a:r>
            <a:r>
              <a:rPr lang="nb-NO" dirty="0">
                <a:solidFill>
                  <a:schemeClr val="bg1"/>
                </a:solidFill>
                <a:latin typeface="Google Sans"/>
              </a:rPr>
              <a:t>– </a:t>
            </a:r>
            <a:r>
              <a:rPr lang="nb-NO" dirty="0" smtClean="0">
                <a:solidFill>
                  <a:schemeClr val="bg1"/>
                </a:solidFill>
                <a:latin typeface="Google Sans"/>
              </a:rPr>
              <a:t>systemer </a:t>
            </a:r>
            <a:r>
              <a:rPr lang="nb-NO" dirty="0">
                <a:solidFill>
                  <a:schemeClr val="bg1"/>
                </a:solidFill>
                <a:latin typeface="Google Sans"/>
              </a:rPr>
              <a:t>som hjelper oss i hverdagen </a:t>
            </a:r>
            <a:r>
              <a:rPr lang="nb-NO" dirty="0" smtClean="0">
                <a:solidFill>
                  <a:schemeClr val="bg1"/>
                </a:solidFill>
                <a:latin typeface="Google Sans"/>
              </a:rPr>
              <a:t>og </a:t>
            </a:r>
            <a:r>
              <a:rPr lang="nb-NO" dirty="0">
                <a:solidFill>
                  <a:schemeClr val="bg1"/>
                </a:solidFill>
                <a:latin typeface="Google Sans"/>
              </a:rPr>
              <a:t>som ikke «plager</a:t>
            </a:r>
            <a:r>
              <a:rPr lang="nb-NO" dirty="0" smtClean="0">
                <a:solidFill>
                  <a:schemeClr val="bg1"/>
                </a:solidFill>
                <a:latin typeface="Google Sans"/>
              </a:rPr>
              <a:t>», men hjelper </a:t>
            </a:r>
            <a:r>
              <a:rPr lang="nb-NO" dirty="0">
                <a:solidFill>
                  <a:schemeClr val="bg1"/>
                </a:solidFill>
                <a:latin typeface="Google Sans"/>
              </a:rPr>
              <a:t>oss. </a:t>
            </a:r>
          </a:p>
          <a:p>
            <a:endParaRPr lang="nb-NO" dirty="0">
              <a:solidFill>
                <a:schemeClr val="bg1"/>
              </a:solidFill>
              <a:latin typeface="Google Sans"/>
            </a:endParaRPr>
          </a:p>
          <a:p>
            <a:r>
              <a:rPr lang="nb-NO" b="1" dirty="0">
                <a:solidFill>
                  <a:srgbClr val="FFFF00"/>
                </a:solidFill>
                <a:latin typeface="Google Sans"/>
              </a:rPr>
              <a:t>Gruppe to </a:t>
            </a:r>
            <a:r>
              <a:rPr lang="nb-NO" dirty="0">
                <a:solidFill>
                  <a:schemeClr val="bg1"/>
                </a:solidFill>
                <a:latin typeface="Google Sans"/>
              </a:rPr>
              <a:t>er kanskje av den mere </a:t>
            </a:r>
            <a:r>
              <a:rPr lang="nb-NO" dirty="0" smtClean="0">
                <a:solidFill>
                  <a:schemeClr val="bg1"/>
                </a:solidFill>
                <a:latin typeface="Google Sans"/>
              </a:rPr>
              <a:t>plagsomme </a:t>
            </a:r>
            <a:r>
              <a:rPr lang="nb-NO" dirty="0">
                <a:solidFill>
                  <a:schemeClr val="bg1"/>
                </a:solidFill>
                <a:latin typeface="Google Sans"/>
              </a:rPr>
              <a:t>sorten: Visse land har innført </a:t>
            </a:r>
            <a:r>
              <a:rPr lang="nb-NO" dirty="0" smtClean="0">
                <a:solidFill>
                  <a:schemeClr val="bg1"/>
                </a:solidFill>
                <a:latin typeface="Google Sans"/>
              </a:rPr>
              <a:t>overvåkning </a:t>
            </a:r>
            <a:r>
              <a:rPr lang="nb-NO" dirty="0">
                <a:solidFill>
                  <a:schemeClr val="bg1"/>
                </a:solidFill>
                <a:latin typeface="Google Sans"/>
              </a:rPr>
              <a:t>av sine innbyggere med </a:t>
            </a:r>
            <a:r>
              <a:rPr lang="nb-NO" dirty="0" smtClean="0">
                <a:solidFill>
                  <a:schemeClr val="bg1"/>
                </a:solidFill>
                <a:latin typeface="Google Sans"/>
              </a:rPr>
              <a:t>ansiktsgjenkjenning </a:t>
            </a:r>
            <a:r>
              <a:rPr lang="nb-NO" dirty="0">
                <a:solidFill>
                  <a:schemeClr val="bg1"/>
                </a:solidFill>
                <a:latin typeface="Google Sans"/>
              </a:rPr>
              <a:t>og </a:t>
            </a:r>
            <a:r>
              <a:rPr lang="nb-NO" dirty="0" smtClean="0">
                <a:solidFill>
                  <a:schemeClr val="bg1"/>
                </a:solidFill>
                <a:latin typeface="Google Sans"/>
              </a:rPr>
              <a:t>oppførselskontroll</a:t>
            </a:r>
            <a:r>
              <a:rPr lang="nb-NO" dirty="0">
                <a:solidFill>
                  <a:schemeClr val="bg1"/>
                </a:solidFill>
                <a:latin typeface="Google Sans"/>
              </a:rPr>
              <a:t>. Så er det uendelig med muligheter </a:t>
            </a:r>
            <a:r>
              <a:rPr lang="nb-NO" dirty="0" smtClean="0">
                <a:solidFill>
                  <a:schemeClr val="bg1"/>
                </a:solidFill>
                <a:latin typeface="Google Sans"/>
              </a:rPr>
              <a:t>til </a:t>
            </a:r>
            <a:r>
              <a:rPr lang="nb-NO" dirty="0">
                <a:solidFill>
                  <a:schemeClr val="bg1"/>
                </a:solidFill>
                <a:latin typeface="Google Sans"/>
              </a:rPr>
              <a:t>å fore oss med falsk informasjon, </a:t>
            </a:r>
            <a:r>
              <a:rPr lang="nb-NO" dirty="0" smtClean="0">
                <a:solidFill>
                  <a:schemeClr val="bg1"/>
                </a:solidFill>
                <a:latin typeface="Google Sans"/>
              </a:rPr>
              <a:t>både </a:t>
            </a:r>
            <a:r>
              <a:rPr lang="nb-NO" dirty="0">
                <a:solidFill>
                  <a:schemeClr val="bg1"/>
                </a:solidFill>
                <a:latin typeface="Google Sans"/>
              </a:rPr>
              <a:t>i skrift og i tale, bilder, videoer </a:t>
            </a:r>
            <a:r>
              <a:rPr lang="nb-NO" dirty="0" smtClean="0">
                <a:solidFill>
                  <a:schemeClr val="bg1"/>
                </a:solidFill>
                <a:latin typeface="Google Sans"/>
              </a:rPr>
              <a:t>(</a:t>
            </a:r>
            <a:r>
              <a:rPr lang="nb-NO" dirty="0">
                <a:solidFill>
                  <a:schemeClr val="bg1"/>
                </a:solidFill>
                <a:latin typeface="Google Sans"/>
              </a:rPr>
              <a:t>såkalt Deep </a:t>
            </a:r>
            <a:r>
              <a:rPr lang="nb-NO" dirty="0" err="1">
                <a:solidFill>
                  <a:schemeClr val="bg1"/>
                </a:solidFill>
                <a:latin typeface="Google Sans"/>
              </a:rPr>
              <a:t>Fake</a:t>
            </a:r>
            <a:r>
              <a:rPr lang="nb-NO" dirty="0">
                <a:solidFill>
                  <a:schemeClr val="bg1"/>
                </a:solidFill>
                <a:latin typeface="Google Sans"/>
              </a:rPr>
              <a:t>).</a:t>
            </a:r>
          </a:p>
          <a:p>
            <a:endParaRPr lang="nb-NO" dirty="0">
              <a:solidFill>
                <a:schemeClr val="bg1"/>
              </a:solidFill>
              <a:latin typeface="Google Sans"/>
            </a:endParaRPr>
          </a:p>
          <a:p>
            <a:r>
              <a:rPr lang="nb-NO" b="1" dirty="0">
                <a:solidFill>
                  <a:srgbClr val="FFFF00"/>
                </a:solidFill>
                <a:latin typeface="Google Sans"/>
              </a:rPr>
              <a:t>I den tredje gruppen </a:t>
            </a:r>
            <a:r>
              <a:rPr lang="nb-NO" dirty="0">
                <a:solidFill>
                  <a:schemeClr val="bg1"/>
                </a:solidFill>
                <a:latin typeface="Google Sans"/>
              </a:rPr>
              <a:t>er de vi styrer selv: </a:t>
            </a:r>
          </a:p>
          <a:p>
            <a:r>
              <a:rPr lang="nb-NO" dirty="0">
                <a:solidFill>
                  <a:schemeClr val="bg1"/>
                </a:solidFill>
                <a:latin typeface="Google Sans"/>
              </a:rPr>
              <a:t>programmene som vi kan spørre om å </a:t>
            </a:r>
          </a:p>
          <a:p>
            <a:r>
              <a:rPr lang="nb-NO" dirty="0">
                <a:solidFill>
                  <a:schemeClr val="bg1"/>
                </a:solidFill>
                <a:latin typeface="Google Sans"/>
              </a:rPr>
              <a:t>gjøre ting for oss så som å regne </a:t>
            </a:r>
            <a:r>
              <a:rPr lang="nb-NO" dirty="0" smtClean="0">
                <a:solidFill>
                  <a:schemeClr val="bg1"/>
                </a:solidFill>
                <a:latin typeface="Google Sans"/>
              </a:rPr>
              <a:t>mattestykker</a:t>
            </a:r>
            <a:r>
              <a:rPr lang="nb-NO" dirty="0">
                <a:solidFill>
                  <a:schemeClr val="bg1"/>
                </a:solidFill>
                <a:latin typeface="Google Sans"/>
              </a:rPr>
              <a:t>, skrive en tale, en artikkel, et </a:t>
            </a:r>
            <a:r>
              <a:rPr lang="nb-NO" dirty="0" smtClean="0">
                <a:solidFill>
                  <a:schemeClr val="bg1"/>
                </a:solidFill>
                <a:latin typeface="Google Sans"/>
              </a:rPr>
              <a:t>skuespill</a:t>
            </a:r>
            <a:r>
              <a:rPr lang="nb-NO" dirty="0">
                <a:solidFill>
                  <a:schemeClr val="bg1"/>
                </a:solidFill>
                <a:latin typeface="Google Sans"/>
              </a:rPr>
              <a:t>, en sang, finne informasjon </a:t>
            </a:r>
            <a:r>
              <a:rPr lang="nb-NO" dirty="0" smtClean="0">
                <a:solidFill>
                  <a:schemeClr val="bg1"/>
                </a:solidFill>
                <a:latin typeface="Google Sans"/>
              </a:rPr>
              <a:t>for </a:t>
            </a:r>
            <a:r>
              <a:rPr lang="nb-NO" dirty="0">
                <a:solidFill>
                  <a:schemeClr val="bg1"/>
                </a:solidFill>
                <a:latin typeface="Google Sans"/>
              </a:rPr>
              <a:t>oss, planlegge en reise, beregne </a:t>
            </a:r>
            <a:r>
              <a:rPr lang="nb-NO" dirty="0" smtClean="0">
                <a:solidFill>
                  <a:schemeClr val="bg1"/>
                </a:solidFill>
                <a:latin typeface="Google Sans"/>
              </a:rPr>
              <a:t>kalorier </a:t>
            </a:r>
            <a:r>
              <a:rPr lang="nb-NO" dirty="0">
                <a:solidFill>
                  <a:schemeClr val="bg1"/>
                </a:solidFill>
                <a:latin typeface="Google Sans"/>
              </a:rPr>
              <a:t>i en kake - med mere</a:t>
            </a:r>
            <a:r>
              <a:rPr lang="nb-NO" dirty="0" smtClean="0">
                <a:solidFill>
                  <a:schemeClr val="bg1"/>
                </a:solidFill>
                <a:latin typeface="Google Sans"/>
              </a:rPr>
              <a:t>.</a:t>
            </a:r>
            <a:endParaRPr lang="nb-NO" dirty="0">
              <a:solidFill>
                <a:schemeClr val="bg1"/>
              </a:solidFill>
            </a:endParaRPr>
          </a:p>
        </p:txBody>
      </p:sp>
    </p:spTree>
    <p:extLst>
      <p:ext uri="{BB962C8B-B14F-4D97-AF65-F5344CB8AC3E}">
        <p14:creationId xmlns:p14="http://schemas.microsoft.com/office/powerpoint/2010/main" val="369375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 xmlns:a16="http://schemas.microsoft.com/office/drawing/2014/main" id="{21A75659-5A6F-4F77-9679-678A00B9D8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1">
            <a:extLst>
              <a:ext uri="{FF2B5EF4-FFF2-40B4-BE49-F238E27FC236}">
                <a16:creationId xmlns="" xmlns:a16="http://schemas.microsoft.com/office/drawing/2014/main" id="{E30A3A45-140E-431E-AED0-07EF836310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5BD1EE3A-FA6C-38DA-22BD-D5F386088D99}"/>
              </a:ext>
            </a:extLst>
          </p:cNvPr>
          <p:cNvSpPr>
            <a:spLocks noGrp="1"/>
          </p:cNvSpPr>
          <p:nvPr>
            <p:ph type="title"/>
          </p:nvPr>
        </p:nvSpPr>
        <p:spPr>
          <a:xfrm>
            <a:off x="7313699" y="843534"/>
            <a:ext cx="4564398" cy="1052783"/>
          </a:xfrm>
        </p:spPr>
        <p:txBody>
          <a:bodyPr anchor="b">
            <a:noAutofit/>
          </a:bodyPr>
          <a:lstStyle/>
          <a:p>
            <a:r>
              <a:rPr lang="nb-NO" sz="3600" dirty="0">
                <a:solidFill>
                  <a:schemeClr val="bg1"/>
                </a:solidFill>
              </a:rPr>
              <a:t>Kunstig </a:t>
            </a:r>
            <a:r>
              <a:rPr lang="nb-NO" sz="3600" dirty="0" smtClean="0">
                <a:solidFill>
                  <a:schemeClr val="bg1"/>
                </a:solidFill>
              </a:rPr>
              <a:t>intelligens</a:t>
            </a:r>
            <a:endParaRPr lang="nb-NO" sz="2800" dirty="0">
              <a:solidFill>
                <a:schemeClr val="bg1"/>
              </a:solidFill>
            </a:endParaRPr>
          </a:p>
        </p:txBody>
      </p:sp>
      <p:sp>
        <p:nvSpPr>
          <p:cNvPr id="19" name="Rectangle 23">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 xmlns:a16="http://schemas.microsoft.com/office/drawing/2014/main" id="{C26B0461-3A8B-3999-AAA8-1FA3344DA373}"/>
              </a:ext>
            </a:extLst>
          </p:cNvPr>
          <p:cNvSpPr>
            <a:spLocks noGrp="1"/>
          </p:cNvSpPr>
          <p:nvPr>
            <p:ph idx="1"/>
          </p:nvPr>
        </p:nvSpPr>
        <p:spPr>
          <a:xfrm>
            <a:off x="7313699" y="1973982"/>
            <a:ext cx="4564398" cy="4139947"/>
          </a:xfrm>
        </p:spPr>
        <p:txBody>
          <a:bodyPr anchor="t">
            <a:noAutofit/>
          </a:bodyPr>
          <a:lstStyle/>
          <a:p>
            <a:r>
              <a:rPr lang="nb-NO" sz="2400" dirty="0" smtClean="0">
                <a:solidFill>
                  <a:schemeClr val="bg1"/>
                </a:solidFill>
              </a:rPr>
              <a:t>Er egentlig et overbygg på de søkemotorene vi kjenner fra før (Bing, </a:t>
            </a:r>
            <a:r>
              <a:rPr lang="nb-NO" sz="2400" dirty="0" err="1" smtClean="0">
                <a:solidFill>
                  <a:schemeClr val="bg1"/>
                </a:solidFill>
              </a:rPr>
              <a:t>Chrome</a:t>
            </a:r>
            <a:r>
              <a:rPr lang="nb-NO" sz="2400" dirty="0" smtClean="0">
                <a:solidFill>
                  <a:schemeClr val="bg1"/>
                </a:solidFill>
              </a:rPr>
              <a:t>, Safari etc.)</a:t>
            </a:r>
            <a:endParaRPr lang="nb-NO" sz="2400" dirty="0">
              <a:solidFill>
                <a:schemeClr val="bg1"/>
              </a:solidFill>
            </a:endParaRPr>
          </a:p>
          <a:p>
            <a:r>
              <a:rPr lang="nb-NO" sz="2400" dirty="0" smtClean="0">
                <a:solidFill>
                  <a:schemeClr val="bg1"/>
                </a:solidFill>
              </a:rPr>
              <a:t>KI-</a:t>
            </a:r>
            <a:r>
              <a:rPr lang="nb-NO" sz="2400" dirty="0" err="1" smtClean="0">
                <a:solidFill>
                  <a:schemeClr val="bg1"/>
                </a:solidFill>
              </a:rPr>
              <a:t>systemt</a:t>
            </a:r>
            <a:r>
              <a:rPr lang="nb-NO" sz="2400" dirty="0" smtClean="0">
                <a:solidFill>
                  <a:schemeClr val="bg1"/>
                </a:solidFill>
              </a:rPr>
              <a:t> går så igjennom alle «treff» fra søket ditt og sammen-fatter til et svar på oppgaven</a:t>
            </a:r>
            <a:endParaRPr lang="nb-NO" sz="2400" dirty="0">
              <a:solidFill>
                <a:schemeClr val="bg1"/>
              </a:solidFill>
            </a:endParaRPr>
          </a:p>
          <a:p>
            <a:r>
              <a:rPr lang="nb-NO" sz="2400" dirty="0" smtClean="0">
                <a:solidFill>
                  <a:schemeClr val="bg1"/>
                </a:solidFill>
              </a:rPr>
              <a:t>KI-systemet «lærer seg» og det er ikke sikkert at du får samme svar til samme </a:t>
            </a:r>
            <a:r>
              <a:rPr lang="nb-NO" sz="2400" dirty="0" err="1" smtClean="0">
                <a:solidFill>
                  <a:schemeClr val="bg1"/>
                </a:solidFill>
              </a:rPr>
              <a:t>spørmål</a:t>
            </a:r>
            <a:r>
              <a:rPr lang="nb-NO" sz="2400" dirty="0" smtClean="0">
                <a:solidFill>
                  <a:schemeClr val="bg1"/>
                </a:solidFill>
              </a:rPr>
              <a:t> på rad</a:t>
            </a:r>
            <a:endParaRPr lang="nb-NO" sz="2400" dirty="0">
              <a:solidFill>
                <a:schemeClr val="bg1"/>
              </a:solidFill>
            </a:endParaRPr>
          </a:p>
          <a:p>
            <a:r>
              <a:rPr lang="nb-NO" sz="2400" dirty="0" smtClean="0">
                <a:solidFill>
                  <a:schemeClr val="bg1"/>
                </a:solidFill>
              </a:rPr>
              <a:t>KI-systemet kan «misforstå» og bruke feil eller gal informasjon</a:t>
            </a:r>
            <a:endParaRPr lang="nb-NO" sz="2400" dirty="0">
              <a:solidFill>
                <a:schemeClr val="bg1"/>
              </a:solidFill>
            </a:endParaRPr>
          </a:p>
          <a:p>
            <a:endParaRPr lang="nb-NO" sz="2400" dirty="0">
              <a:solidFill>
                <a:schemeClr val="bg1"/>
              </a:solidFill>
            </a:endParaRPr>
          </a:p>
        </p:txBody>
      </p:sp>
      <p:pic>
        <p:nvPicPr>
          <p:cNvPr id="1026" name="Picture 2" descr="A realistic brain with a USB cable coming out of it and connected to the brain. The cable is in the whole picture and the connector is in the lower right corner.">
            <a:extLst>
              <a:ext uri="{FF2B5EF4-FFF2-40B4-BE49-F238E27FC236}">
                <a16:creationId xmlns="" xmlns:a16="http://schemas.microsoft.com/office/drawing/2014/main" id="{92BA15EE-0DF0-ED68-B5A3-E3B4238458DD}"/>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42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3971" y="87441"/>
            <a:ext cx="8881563" cy="666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1905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7085" y="424543"/>
            <a:ext cx="5428457" cy="626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893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a:extLst>
              <a:ext uri="{FF2B5EF4-FFF2-40B4-BE49-F238E27FC236}">
                <a16:creationId xmlns="" xmlns:a16="http://schemas.microsoft.com/office/drawing/2014/main" id="{A99C7702-C853-2F5E-F2AB-ABFC52E224B9}"/>
              </a:ext>
            </a:extLst>
          </p:cNvPr>
          <p:cNvPicPr>
            <a:picLocks noChangeAspect="1"/>
          </p:cNvPicPr>
          <p:nvPr/>
        </p:nvPicPr>
        <p:blipFill rotWithShape="1">
          <a:blip r:embed="rId3"/>
          <a:srcRect t="2650" r="9090" b="10967"/>
          <a:stretch/>
        </p:blipFill>
        <p:spPr>
          <a:xfrm>
            <a:off x="5400849" y="0"/>
            <a:ext cx="6853146" cy="6857999"/>
          </a:xfrm>
          <a:prstGeom prst="rect">
            <a:avLst/>
          </a:prstGeom>
        </p:spPr>
      </p:pic>
      <p:sp>
        <p:nvSpPr>
          <p:cNvPr id="20" name="Rectangle 13">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B788F235-556C-610C-60C1-C3BC1A3F408D}"/>
              </a:ext>
            </a:extLst>
          </p:cNvPr>
          <p:cNvSpPr>
            <a:spLocks noGrp="1"/>
          </p:cNvSpPr>
          <p:nvPr>
            <p:ph type="title"/>
          </p:nvPr>
        </p:nvSpPr>
        <p:spPr>
          <a:xfrm>
            <a:off x="371094" y="1161288"/>
            <a:ext cx="4126478" cy="1124712"/>
          </a:xfrm>
        </p:spPr>
        <p:txBody>
          <a:bodyPr anchor="b">
            <a:normAutofit/>
          </a:bodyPr>
          <a:lstStyle/>
          <a:p>
            <a:r>
              <a:rPr lang="nb-NO" sz="3600">
                <a:solidFill>
                  <a:schemeClr val="bg1"/>
                </a:solidFill>
              </a:rPr>
              <a:t>Kunstig intelligens</a:t>
            </a:r>
          </a:p>
        </p:txBody>
      </p:sp>
      <p:sp>
        <p:nvSpPr>
          <p:cNvPr id="21" name="Rectangle 15">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8">
            <a:extLst>
              <a:ext uri="{FF2B5EF4-FFF2-40B4-BE49-F238E27FC236}">
                <a16:creationId xmlns="" xmlns:a16="http://schemas.microsoft.com/office/drawing/2014/main" id="{F6C74E58-7F8C-6507-41BD-991107106A92}"/>
              </a:ext>
            </a:extLst>
          </p:cNvPr>
          <p:cNvSpPr>
            <a:spLocks noGrp="1"/>
          </p:cNvSpPr>
          <p:nvPr>
            <p:ph idx="1"/>
          </p:nvPr>
        </p:nvSpPr>
        <p:spPr>
          <a:xfrm>
            <a:off x="371093" y="2718054"/>
            <a:ext cx="4852660" cy="3528128"/>
          </a:xfrm>
        </p:spPr>
        <p:txBody>
          <a:bodyPr anchor="t">
            <a:normAutofit/>
          </a:bodyPr>
          <a:lstStyle/>
          <a:p>
            <a:r>
              <a:rPr lang="nb-NO">
                <a:solidFill>
                  <a:schemeClr val="bg1"/>
                </a:solidFill>
              </a:rPr>
              <a:t>Overvåking</a:t>
            </a:r>
          </a:p>
          <a:p>
            <a:r>
              <a:rPr lang="nb-NO">
                <a:solidFill>
                  <a:schemeClr val="bg1"/>
                </a:solidFill>
              </a:rPr>
              <a:t>Bildeanalyse</a:t>
            </a:r>
          </a:p>
          <a:p>
            <a:r>
              <a:rPr lang="nb-NO">
                <a:solidFill>
                  <a:schemeClr val="bg1"/>
                </a:solidFill>
              </a:rPr>
              <a:t>Sikkerhetssystemer</a:t>
            </a:r>
          </a:p>
          <a:p>
            <a:r>
              <a:rPr lang="nb-NO">
                <a:solidFill>
                  <a:schemeClr val="bg1"/>
                </a:solidFill>
              </a:rPr>
              <a:t>Alarmer</a:t>
            </a:r>
          </a:p>
          <a:p>
            <a:r>
              <a:rPr lang="nb-NO">
                <a:solidFill>
                  <a:schemeClr val="bg1"/>
                </a:solidFill>
              </a:rPr>
              <a:t>Sykehus/aldershjem (</a:t>
            </a:r>
            <a:r>
              <a:rPr lang="nb-NO" err="1">
                <a:solidFill>
                  <a:schemeClr val="bg1"/>
                </a:solidFill>
              </a:rPr>
              <a:t>Roommate</a:t>
            </a:r>
            <a:r>
              <a:rPr lang="nb-NO">
                <a:solidFill>
                  <a:schemeClr val="bg1"/>
                </a:solidFill>
              </a:rPr>
              <a:t>)</a:t>
            </a:r>
          </a:p>
          <a:p>
            <a:r>
              <a:rPr lang="nb-NO">
                <a:solidFill>
                  <a:schemeClr val="bg1"/>
                </a:solidFill>
              </a:rPr>
              <a:t>Tolking av røntgenbilder</a:t>
            </a:r>
          </a:p>
        </p:txBody>
      </p:sp>
    </p:spTree>
    <p:extLst>
      <p:ext uri="{BB962C8B-B14F-4D97-AF65-F5344CB8AC3E}">
        <p14:creationId xmlns:p14="http://schemas.microsoft.com/office/powerpoint/2010/main" val="277694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B788F235-556C-610C-60C1-C3BC1A3F408D}"/>
              </a:ext>
            </a:extLst>
          </p:cNvPr>
          <p:cNvSpPr>
            <a:spLocks noGrp="1"/>
          </p:cNvSpPr>
          <p:nvPr>
            <p:ph type="title"/>
          </p:nvPr>
        </p:nvSpPr>
        <p:spPr>
          <a:xfrm>
            <a:off x="371092" y="1117727"/>
            <a:ext cx="5464932" cy="1124712"/>
          </a:xfrm>
        </p:spPr>
        <p:txBody>
          <a:bodyPr anchor="b">
            <a:normAutofit/>
          </a:bodyPr>
          <a:lstStyle/>
          <a:p>
            <a:r>
              <a:rPr lang="nb-NO" sz="3600" dirty="0">
                <a:solidFill>
                  <a:schemeClr val="bg1"/>
                </a:solidFill>
              </a:rPr>
              <a:t>Kunstig </a:t>
            </a:r>
            <a:r>
              <a:rPr lang="nb-NO" sz="3600" dirty="0" smtClean="0">
                <a:solidFill>
                  <a:schemeClr val="bg1"/>
                </a:solidFill>
              </a:rPr>
              <a:t>intelligens eksempel</a:t>
            </a:r>
            <a:endParaRPr lang="nb-NO" sz="3600" dirty="0">
              <a:solidFill>
                <a:schemeClr val="bg1"/>
              </a:solidFill>
            </a:endParaRPr>
          </a:p>
        </p:txBody>
      </p:sp>
      <p:sp>
        <p:nvSpPr>
          <p:cNvPr id="21" name="Rectangle 15">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8">
            <a:extLst>
              <a:ext uri="{FF2B5EF4-FFF2-40B4-BE49-F238E27FC236}">
                <a16:creationId xmlns="" xmlns:a16="http://schemas.microsoft.com/office/drawing/2014/main" id="{F6C74E58-7F8C-6507-41BD-991107106A92}"/>
              </a:ext>
            </a:extLst>
          </p:cNvPr>
          <p:cNvSpPr>
            <a:spLocks noGrp="1"/>
          </p:cNvSpPr>
          <p:nvPr>
            <p:ph idx="1"/>
          </p:nvPr>
        </p:nvSpPr>
        <p:spPr>
          <a:xfrm>
            <a:off x="371092" y="2506755"/>
            <a:ext cx="6081663" cy="4091269"/>
          </a:xfrm>
        </p:spPr>
        <p:txBody>
          <a:bodyPr anchor="t">
            <a:noAutofit/>
          </a:bodyPr>
          <a:lstStyle/>
          <a:p>
            <a:r>
              <a:rPr lang="nb-NO" sz="2100" dirty="0">
                <a:solidFill>
                  <a:schemeClr val="bg1"/>
                </a:solidFill>
              </a:rPr>
              <a:t>Bildeanalyse</a:t>
            </a:r>
          </a:p>
          <a:p>
            <a:r>
              <a:rPr lang="nb-NO" sz="2100" dirty="0">
                <a:solidFill>
                  <a:schemeClr val="bg1"/>
                </a:solidFill>
              </a:rPr>
              <a:t>Tusenvis av bilder</a:t>
            </a:r>
          </a:p>
          <a:p>
            <a:r>
              <a:rPr lang="nb-NO" sz="2100" dirty="0">
                <a:solidFill>
                  <a:schemeClr val="bg1"/>
                </a:solidFill>
              </a:rPr>
              <a:t>Slik er den nye hverdagen på Bærum sykehus. De har lansert kunstig intelligens som en del av billeddiagnostikken på sitt sykehus. Snart vil de rulle det ut på annet enn analyser av røntgenbilder av mulige bruddskader.</a:t>
            </a:r>
          </a:p>
          <a:p>
            <a:r>
              <a:rPr lang="nb-NO" sz="2100" dirty="0">
                <a:solidFill>
                  <a:schemeClr val="bg1"/>
                </a:solidFill>
              </a:rPr>
              <a:t>Gjennom året gjøres det 300.000 bildeundersøkelser i Vestre Viken helseforetak, som Bærum sykehus er en del av. Hver dag kommer det inn rundt 40 akutte røntgenundersøkelser hvor det er spørsmål om brudd.</a:t>
            </a:r>
          </a:p>
        </p:txBody>
      </p:sp>
      <p:pic>
        <p:nvPicPr>
          <p:cNvPr id="4" name="Bilde 3">
            <a:extLst>
              <a:ext uri="{FF2B5EF4-FFF2-40B4-BE49-F238E27FC236}">
                <a16:creationId xmlns="" xmlns:a16="http://schemas.microsoft.com/office/drawing/2014/main" id="{DAA65BB0-FFCE-009A-7915-D5D48A1DD0E9}"/>
              </a:ext>
            </a:extLst>
          </p:cNvPr>
          <p:cNvPicPr>
            <a:picLocks noChangeAspect="1"/>
          </p:cNvPicPr>
          <p:nvPr/>
        </p:nvPicPr>
        <p:blipFill>
          <a:blip r:embed="rId3"/>
          <a:stretch>
            <a:fillRect/>
          </a:stretch>
        </p:blipFill>
        <p:spPr>
          <a:xfrm>
            <a:off x="6733436" y="733446"/>
            <a:ext cx="5253212" cy="5391108"/>
          </a:xfrm>
          <a:prstGeom prst="rect">
            <a:avLst/>
          </a:prstGeom>
        </p:spPr>
      </p:pic>
    </p:spTree>
    <p:extLst>
      <p:ext uri="{BB962C8B-B14F-4D97-AF65-F5344CB8AC3E}">
        <p14:creationId xmlns:p14="http://schemas.microsoft.com/office/powerpoint/2010/main" val="142104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7DBCD392F692A4B8DC694257EE62D76" ma:contentTypeVersion="18" ma:contentTypeDescription="Opprett et nytt dokument." ma:contentTypeScope="" ma:versionID="e69e43a1b66cde81f7ebbaa779631628">
  <xsd:schema xmlns:xsd="http://www.w3.org/2001/XMLSchema" xmlns:xs="http://www.w3.org/2001/XMLSchema" xmlns:p="http://schemas.microsoft.com/office/2006/metadata/properties" xmlns:ns2="61716b47-f64e-4c17-8a57-a89f972b5f7f" xmlns:ns3="3ebeacdf-6837-4433-b333-bb8a39cc8a1b" targetNamespace="http://schemas.microsoft.com/office/2006/metadata/properties" ma:root="true" ma:fieldsID="552d83d0858ba914bde37eaa2226b60c" ns2:_="" ns3:_="">
    <xsd:import namespace="61716b47-f64e-4c17-8a57-a89f972b5f7f"/>
    <xsd:import namespace="3ebeacdf-6837-4433-b333-bb8a39cc8a1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_Flow_SignoffStatus"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16b47-f64e-4c17-8a57-a89f972b5f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_Flow_SignoffStatus" ma:index="15" nillable="true" ma:displayName="Godkjenningsstatus" ma:internalName="Godkjenningsstatus">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ildemerkelapper" ma:readOnly="false" ma:fieldId="{5cf76f15-5ced-4ddc-b409-7134ff3c332f}" ma:taxonomyMulti="true" ma:sspId="dff65b06-c1bd-4394-8211-c17bdf6c7e5f"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beacdf-6837-4433-b333-bb8a39cc8a1b"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1f5d68a-9144-461e-b052-8eed6b5db743}" ma:internalName="TaxCatchAll" ma:showField="CatchAllData" ma:web="3ebeacdf-6837-4433-b333-bb8a39cc8a1b">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43606C-74F2-4D29-B037-23DF0DD061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716b47-f64e-4c17-8a57-a89f972b5f7f"/>
    <ds:schemaRef ds:uri="3ebeacdf-6837-4433-b333-bb8a39cc8a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6F9CE8-4FAD-4789-BB19-C622D1C9EC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3014</TotalTime>
  <Words>2873</Words>
  <Application>Microsoft Office PowerPoint</Application>
  <PresentationFormat>Egendefinert</PresentationFormat>
  <Paragraphs>195</Paragraphs>
  <Slides>22</Slides>
  <Notes>20</Notes>
  <HiddenSlides>0</HiddenSlides>
  <MMClips>0</MMClips>
  <ScaleCrop>false</ScaleCrop>
  <HeadingPairs>
    <vt:vector size="4" baseType="variant">
      <vt:variant>
        <vt:lpstr>Tema</vt:lpstr>
      </vt:variant>
      <vt:variant>
        <vt:i4>1</vt:i4>
      </vt:variant>
      <vt:variant>
        <vt:lpstr>Lysbildetitler</vt:lpstr>
      </vt:variant>
      <vt:variant>
        <vt:i4>22</vt:i4>
      </vt:variant>
    </vt:vector>
  </HeadingPairs>
  <TitlesOfParts>
    <vt:vector size="23" baseType="lpstr">
      <vt:lpstr>Office-tema</vt:lpstr>
      <vt:lpstr>Kunstig intelligens</vt:lpstr>
      <vt:lpstr>Kunstig intelligens </vt:lpstr>
      <vt:lpstr>Kunstig intelligens</vt:lpstr>
      <vt:lpstr>Kunstig intelligens</vt:lpstr>
      <vt:lpstr>Kunstig intelligens</vt:lpstr>
      <vt:lpstr>PowerPoint-presentasjon</vt:lpstr>
      <vt:lpstr>PowerPoint-presentasjon</vt:lpstr>
      <vt:lpstr>Kunstig intelligens</vt:lpstr>
      <vt:lpstr>Kunstig intelligens eksempel</vt:lpstr>
      <vt:lpstr>Kunstig inteligens </vt:lpstr>
      <vt:lpstr>Kunstig intelligens programmer</vt:lpstr>
      <vt:lpstr>Kunstig intelligensens har store pluss: MEN …..</vt:lpstr>
      <vt:lpstr>Kunstig intelligens</vt:lpstr>
      <vt:lpstr>Kunstig intelligens</vt:lpstr>
      <vt:lpstr>Kunstig intelligens</vt:lpstr>
      <vt:lpstr>Kunstig intelligens</vt:lpstr>
      <vt:lpstr>Kunstig intelligens</vt:lpstr>
      <vt:lpstr>Kunstig intelligens</vt:lpstr>
      <vt:lpstr>Kunstig intelligens, generere bilde:</vt:lpstr>
      <vt:lpstr>PowerPoint-presentasjon</vt:lpstr>
      <vt:lpstr>PowerPoint-presentasjon</vt:lpstr>
      <vt:lpstr>Spørsmål?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Kunstig intelligens</dc:title>
  <dc:creator>Helge Selsto</dc:creator>
  <cp:lastModifiedBy>Tore Langemyr Larsen</cp:lastModifiedBy>
  <cp:revision>28</cp:revision>
  <dcterms:created xsi:type="dcterms:W3CDTF">2023-08-08T06:54:34Z</dcterms:created>
  <dcterms:modified xsi:type="dcterms:W3CDTF">2025-03-14T09:47:42Z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2e38d5a-37ef-49d3-86ba-b391202e7fdb_Enabled">
    <vt:lpwstr>true</vt:lpwstr>
  </property>
  <property fmtid="{D5CDD505-2E9C-101B-9397-08002B2CF9AE}" pid="3" name="MSIP_Label_62e38d5a-37ef-49d3-86ba-b391202e7fdb_SetDate">
    <vt:lpwstr>2024-04-29T18:59:45Z</vt:lpwstr>
  </property>
  <property fmtid="{D5CDD505-2E9C-101B-9397-08002B2CF9AE}" pid="4" name="MSIP_Label_62e38d5a-37ef-49d3-86ba-b391202e7fdb_Method">
    <vt:lpwstr>Privileged</vt:lpwstr>
  </property>
  <property fmtid="{D5CDD505-2E9C-101B-9397-08002B2CF9AE}" pid="5" name="MSIP_Label_62e38d5a-37ef-49d3-86ba-b391202e7fdb_Name">
    <vt:lpwstr>Public</vt:lpwstr>
  </property>
  <property fmtid="{D5CDD505-2E9C-101B-9397-08002B2CF9AE}" pid="6" name="MSIP_Label_62e38d5a-37ef-49d3-86ba-b391202e7fdb_SiteId">
    <vt:lpwstr>832b543f-2000-4cb0-bbc3-32b75ce59c68</vt:lpwstr>
  </property>
  <property fmtid="{D5CDD505-2E9C-101B-9397-08002B2CF9AE}" pid="7" name="MSIP_Label_62e38d5a-37ef-49d3-86ba-b391202e7fdb_ActionId">
    <vt:lpwstr>c8a6cd72-deb2-4cfb-944a-3531cbf0452d</vt:lpwstr>
  </property>
  <property fmtid="{D5CDD505-2E9C-101B-9397-08002B2CF9AE}" pid="8" name="MSIP_Label_62e38d5a-37ef-49d3-86ba-b391202e7fdb_ContentBits">
    <vt:lpwstr>0</vt:lpwstr>
  </property>
</Properties>
</file>